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80" r:id="rId3"/>
    <p:sldId id="257" r:id="rId4"/>
    <p:sldId id="274" r:id="rId5"/>
    <p:sldId id="258" r:id="rId6"/>
    <p:sldId id="259" r:id="rId7"/>
    <p:sldId id="275" r:id="rId8"/>
    <p:sldId id="260" r:id="rId9"/>
    <p:sldId id="261" r:id="rId10"/>
    <p:sldId id="276" r:id="rId11"/>
    <p:sldId id="262" r:id="rId12"/>
    <p:sldId id="277" r:id="rId13"/>
    <p:sldId id="263" r:id="rId14"/>
    <p:sldId id="264" r:id="rId15"/>
    <p:sldId id="266" r:id="rId16"/>
    <p:sldId id="265" r:id="rId17"/>
    <p:sldId id="268" r:id="rId18"/>
    <p:sldId id="269" r:id="rId19"/>
    <p:sldId id="278" r:id="rId20"/>
    <p:sldId id="270" r:id="rId21"/>
    <p:sldId id="279" r:id="rId22"/>
    <p:sldId id="271" r:id="rId23"/>
    <p:sldId id="272" r:id="rId24"/>
    <p:sldId id="273" r:id="rId25"/>
  </p:sldIdLst>
  <p:sldSz cx="9144000" cy="6858000" type="screen4x3"/>
  <p:notesSz cx="6858000" cy="9236075"/>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06" d="100"/>
          <a:sy n="106" d="100"/>
        </p:scale>
        <p:origin x="-17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5059" name="Rectangle 3"/>
          <p:cNvSpPr>
            <a:spLocks noGrp="1" noChangeArrowheads="1"/>
          </p:cNvSpPr>
          <p:nvPr>
            <p:ph type="dt" sz="quarter" idx="1"/>
          </p:nvPr>
        </p:nvSpPr>
        <p:spPr bwMode="auto">
          <a:xfrm>
            <a:off x="3886200" y="0"/>
            <a:ext cx="2971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5060" name="Rectangle 4"/>
          <p:cNvSpPr>
            <a:spLocks noGrp="1" noChangeArrowheads="1"/>
          </p:cNvSpPr>
          <p:nvPr>
            <p:ph type="ftr" sz="quarter" idx="2"/>
          </p:nvPr>
        </p:nvSpPr>
        <p:spPr bwMode="auto">
          <a:xfrm>
            <a:off x="0" y="8774113"/>
            <a:ext cx="2971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5061" name="Rectangle 5"/>
          <p:cNvSpPr>
            <a:spLocks noGrp="1" noChangeArrowheads="1"/>
          </p:cNvSpPr>
          <p:nvPr>
            <p:ph type="sldNum" sz="quarter" idx="3"/>
          </p:nvPr>
        </p:nvSpPr>
        <p:spPr bwMode="auto">
          <a:xfrm>
            <a:off x="3886200" y="8774113"/>
            <a:ext cx="2971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1FC9F48-93CD-4F57-AF11-E75ECFAE6542}" type="slidenum">
              <a:rPr lang="en-US" altLang="en-US"/>
              <a:pPr/>
              <a:t>‹#›</a:t>
            </a:fld>
            <a:endParaRPr lang="en-US" altLang="en-US"/>
          </a:p>
        </p:txBody>
      </p:sp>
    </p:spTree>
    <p:extLst>
      <p:ext uri="{BB962C8B-B14F-4D97-AF65-F5344CB8AC3E}">
        <p14:creationId xmlns:p14="http://schemas.microsoft.com/office/powerpoint/2010/main" val="8828506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p:cNvSpPr>
            <a:spLocks noGrp="1" noChangeArrowheads="1"/>
          </p:cNvSpPr>
          <p:nvPr>
            <p:ph type="dt" idx="1"/>
          </p:nvPr>
        </p:nvSpPr>
        <p:spPr bwMode="auto">
          <a:xfrm>
            <a:off x="3886200" y="0"/>
            <a:ext cx="2971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ChangeArrowheads="1" noTextEdit="1"/>
          </p:cNvSpPr>
          <p:nvPr>
            <p:ph type="sldImg" idx="2"/>
          </p:nvPr>
        </p:nvSpPr>
        <p:spPr bwMode="auto">
          <a:xfrm>
            <a:off x="1120775" y="692150"/>
            <a:ext cx="4618038" cy="34639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87850"/>
            <a:ext cx="5029200" cy="415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4113"/>
            <a:ext cx="2971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p:cNvSpPr>
            <a:spLocks noGrp="1" noChangeArrowheads="1"/>
          </p:cNvSpPr>
          <p:nvPr>
            <p:ph type="sldNum" sz="quarter" idx="5"/>
          </p:nvPr>
        </p:nvSpPr>
        <p:spPr bwMode="auto">
          <a:xfrm>
            <a:off x="3886200" y="8774113"/>
            <a:ext cx="2971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2B83808-4442-437F-9777-8BCDC8377E21}" type="slidenum">
              <a:rPr lang="en-US" altLang="en-US"/>
              <a:pPr/>
              <a:t>‹#›</a:t>
            </a:fld>
            <a:endParaRPr lang="en-US" altLang="en-US"/>
          </a:p>
        </p:txBody>
      </p:sp>
    </p:spTree>
    <p:extLst>
      <p:ext uri="{BB962C8B-B14F-4D97-AF65-F5344CB8AC3E}">
        <p14:creationId xmlns:p14="http://schemas.microsoft.com/office/powerpoint/2010/main" val="9176707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C58BFF-7465-4635-8E2F-61B67701618D}" type="slidenum">
              <a:rPr lang="en-US" altLang="en-US"/>
              <a:pPr/>
              <a:t>1</a:t>
            </a:fld>
            <a:endParaRPr lang="en-US" altLang="en-US"/>
          </a:p>
        </p:txBody>
      </p:sp>
      <p:sp>
        <p:nvSpPr>
          <p:cNvPr id="4098" name="Rectangle 2"/>
          <p:cNvSpPr>
            <a:spLocks noChangeArrowheads="1" noTextEdit="1"/>
          </p:cNvSpPr>
          <p:nvPr>
            <p:ph type="sldImg"/>
          </p:nvPr>
        </p:nvSpPr>
        <p:spPr>
          <a:ln/>
        </p:spPr>
      </p:sp>
      <p:sp>
        <p:nvSpPr>
          <p:cNvPr id="4099" name="Rectangle 3"/>
          <p:cNvSpPr>
            <a:spLocks noGrp="1" noChangeArrowheads="1"/>
          </p:cNvSpPr>
          <p:nvPr>
            <p:ph type="body" idx="1"/>
          </p:nvPr>
        </p:nvSpPr>
        <p:spPr/>
        <p:txBody>
          <a:bodyPr/>
          <a:lstStyle/>
          <a:p>
            <a:r>
              <a:rPr lang="en-US" altLang="en-US"/>
              <a:t>This is the fourth in a series of training modules intended to help associations affiliated with the Southern Early Childhood Association provide comprehensive training to their association leaders and membership.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CED08F-B19F-409D-8F6A-4BCB92B0DDC6}" type="slidenum">
              <a:rPr lang="en-US" altLang="en-US"/>
              <a:pPr/>
              <a:t>15</a:t>
            </a:fld>
            <a:endParaRPr lang="en-US" altLang="en-US"/>
          </a:p>
        </p:txBody>
      </p:sp>
      <p:sp>
        <p:nvSpPr>
          <p:cNvPr id="22530" name="Rectangle 2"/>
          <p:cNvSpPr>
            <a:spLocks noChangeArrowheads="1" noTextEdit="1"/>
          </p:cNvSpPr>
          <p:nvPr>
            <p:ph type="sldImg"/>
          </p:nvPr>
        </p:nvSpPr>
        <p:spPr>
          <a:ln/>
        </p:spPr>
      </p:sp>
      <p:sp>
        <p:nvSpPr>
          <p:cNvPr id="22531" name="Rectangle 3"/>
          <p:cNvSpPr>
            <a:spLocks noGrp="1" noChangeArrowheads="1"/>
          </p:cNvSpPr>
          <p:nvPr>
            <p:ph type="body" idx="1"/>
          </p:nvPr>
        </p:nvSpPr>
        <p:spPr/>
        <p:txBody>
          <a:bodyPr/>
          <a:lstStyle/>
          <a:p>
            <a:r>
              <a:rPr lang="en-US" altLang="en-US">
                <a:latin typeface="Arial" charset="0"/>
                <a:cs typeface="Times New Roman" charset="0"/>
              </a:rPr>
              <a:t>Designing the assessment system involves establishing criteria for performance appraisal.  The Board must decide what competencies are necessary for an administrator to be effective in the Executive position.  It may be helpful to design an appraisal form that reflects the performance categories or areas of the job that are to be assessed. </a:t>
            </a:r>
            <a:r>
              <a:rPr lang="en-US" altLang="en-US">
                <a:latin typeface="Arial" charset="0"/>
                <a:cs typeface="Arial" charset="0"/>
              </a:rPr>
              <a:t>The Board should be able to break each of these categories down into specific responsibilities and duties, and develop a scale on which to rate the Executive. </a:t>
            </a:r>
          </a:p>
          <a:p>
            <a:endParaRPr lang="en-US" altLang="en-US">
              <a:latin typeface="Arial" charset="0"/>
              <a:cs typeface="Arial" charset="0"/>
            </a:endParaRPr>
          </a:p>
          <a:p>
            <a:r>
              <a:rPr lang="en-US" altLang="en-US">
                <a:latin typeface="Arial" charset="0"/>
                <a:cs typeface="Times New Roman" charset="0"/>
              </a:rPr>
              <a:t>Once the assessment form is devised, the next task is to determine who will make the assessment and how the assessment forms will be compiled into a report for use by the Board.  The decision about who and how many people will participate in the appraisal is critical if there are to be constructive outcomes from this process.  How a Board designs the appraisal process will often be specific to that organization, dependent on the size and availability of the Board.  </a:t>
            </a:r>
          </a:p>
          <a:p>
            <a:endParaRPr lang="en-US" altLang="en-US">
              <a:latin typeface="Arial" charset="0"/>
              <a:cs typeface="Times New Roman" charset="0"/>
            </a:endParaRPr>
          </a:p>
          <a:p>
            <a:r>
              <a:rPr lang="en-US" altLang="en-US">
                <a:latin typeface="Arial" charset="0"/>
                <a:cs typeface="Times New Roman" charset="0"/>
              </a:rPr>
              <a:t>It is always important to remember that it is impossible to have an unbiased evaluation of human performance, and that any appraisal system involves judgment that may or may not be valid indicators of actual performance.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DAA10D-9652-442F-BB46-242B70D93E35}" type="slidenum">
              <a:rPr lang="en-US" altLang="en-US"/>
              <a:pPr/>
              <a:t>17</a:t>
            </a:fld>
            <a:endParaRPr lang="en-US" altLang="en-US"/>
          </a:p>
        </p:txBody>
      </p:sp>
      <p:sp>
        <p:nvSpPr>
          <p:cNvPr id="26626" name="Rectangle 2"/>
          <p:cNvSpPr>
            <a:spLocks noChangeArrowheads="1" noTextEdit="1"/>
          </p:cNvSpPr>
          <p:nvPr>
            <p:ph type="sldImg"/>
          </p:nvPr>
        </p:nvSpPr>
        <p:spPr>
          <a:ln/>
        </p:spPr>
      </p:sp>
      <p:sp>
        <p:nvSpPr>
          <p:cNvPr id="26627" name="Rectangle 3"/>
          <p:cNvSpPr>
            <a:spLocks noGrp="1" noChangeArrowheads="1"/>
          </p:cNvSpPr>
          <p:nvPr>
            <p:ph type="body" idx="1"/>
          </p:nvPr>
        </p:nvSpPr>
        <p:spPr/>
        <p:txBody>
          <a:bodyPr/>
          <a:lstStyle/>
          <a:p>
            <a:pPr marL="228600" indent="-228600" algn="just"/>
            <a:r>
              <a:rPr lang="en-US" altLang="en-US">
                <a:latin typeface="Arial" charset="0"/>
                <a:cs typeface="Arial" charset="0"/>
              </a:rPr>
              <a:t>The Board should be able to break down each of the aforementioned primary categories into specific responsibilities and duties, and develop a scale on which to rate the Executive.  Executives of any corporation, nonprofit or for-profit, require knowledge in planning, organizing, leading, and coordination of activities and resources.  </a:t>
            </a:r>
            <a:endParaRPr lang="en-US" altLang="en-US">
              <a:cs typeface="Times New Roman" charset="0"/>
            </a:endParaRPr>
          </a:p>
          <a:p>
            <a:pPr marL="228600" indent="-228600" algn="just"/>
            <a:endParaRPr lang="en-US" altLang="en-US">
              <a:latin typeface="Arial" charset="0"/>
              <a:cs typeface="Arial" charset="0"/>
            </a:endParaRPr>
          </a:p>
          <a:p>
            <a:pPr marL="228600" indent="-228600" algn="just"/>
            <a:r>
              <a:rPr lang="en-US" altLang="en-US">
                <a:latin typeface="Arial" charset="0"/>
                <a:cs typeface="Arial" charset="0"/>
              </a:rPr>
              <a:t>The following subcategories might apply to your association’s Executive Director:</a:t>
            </a:r>
            <a:endParaRPr lang="en-US" altLang="en-US">
              <a:cs typeface="Times New Roman" charset="0"/>
            </a:endParaRPr>
          </a:p>
          <a:p>
            <a:pPr marL="228600" indent="-228600" algn="just">
              <a:buFontTx/>
              <a:buAutoNum type="alphaUcPeriod"/>
            </a:pPr>
            <a:r>
              <a:rPr lang="en-US" altLang="en-US">
                <a:latin typeface="Arial" charset="0"/>
                <a:cs typeface="Arial" charset="0"/>
              </a:rPr>
              <a:t>Basics in Management and Leadership – managing yourself and the Board of Directors </a:t>
            </a:r>
            <a:endParaRPr lang="en-US" altLang="en-US"/>
          </a:p>
          <a:p>
            <a:pPr marL="228600" indent="-228600" algn="just">
              <a:buFontTx/>
              <a:buAutoNum type="alphaUcPeriod"/>
            </a:pPr>
            <a:r>
              <a:rPr lang="en-US" altLang="en-US">
                <a:latin typeface="Arial" charset="0"/>
                <a:cs typeface="Arial" charset="0"/>
              </a:rPr>
              <a:t>Planning – business planning (plan a new business organization, product, business department, etc); strategic planning (establish organizational goals and how to reach them) </a:t>
            </a:r>
            <a:endParaRPr lang="en-US" altLang="en-US"/>
          </a:p>
          <a:p>
            <a:pPr marL="228600" indent="-228600" algn="just">
              <a:buFontTx/>
              <a:buAutoNum type="alphaUcPeriod"/>
            </a:pPr>
            <a:r>
              <a:rPr lang="en-US" altLang="en-US">
                <a:latin typeface="Arial" charset="0"/>
                <a:cs typeface="Arial" charset="0"/>
              </a:rPr>
              <a:t>Organizing – human resources management; organizing staff; organizing volunteer groups; re-organizing a current business</a:t>
            </a:r>
            <a:endParaRPr lang="en-US" altLang="en-US"/>
          </a:p>
          <a:p>
            <a:pPr marL="228600" indent="-228600" algn="just">
              <a:buFontTx/>
              <a:buAutoNum type="alphaUcPeriod"/>
            </a:pPr>
            <a:r>
              <a:rPr lang="en-US" altLang="en-US">
                <a:latin typeface="Arial" charset="0"/>
                <a:cs typeface="Arial" charset="0"/>
              </a:rPr>
              <a:t>Leading – leading other individuals, groups and organizations </a:t>
            </a:r>
            <a:endParaRPr lang="en-US" altLang="en-US"/>
          </a:p>
          <a:p>
            <a:pPr marL="228600" indent="-228600" algn="just">
              <a:buFontTx/>
              <a:buAutoNum type="alphaUcPeriod"/>
            </a:pPr>
            <a:r>
              <a:rPr lang="en-US" altLang="en-US">
                <a:latin typeface="Arial" charset="0"/>
                <a:cs typeface="Arial" charset="0"/>
              </a:rPr>
              <a:t>Coordinating Activities and Resources – ethics management systems; finances; fundraising; employee performance management; policies and procedures; marketing, promotions, and public relations</a:t>
            </a:r>
            <a:endParaRPr lang="en-US" altLang="en-US"/>
          </a:p>
          <a:p>
            <a:pPr marL="228600" indent="-228600"/>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641E41-DE7A-4CA1-91E9-7081B24E0CF5}" type="slidenum">
              <a:rPr lang="en-US" altLang="en-US"/>
              <a:pPr/>
              <a:t>18</a:t>
            </a:fld>
            <a:endParaRPr lang="en-US" altLang="en-US"/>
          </a:p>
        </p:txBody>
      </p:sp>
      <p:sp>
        <p:nvSpPr>
          <p:cNvPr id="28674" name="Rectangle 2"/>
          <p:cNvSpPr>
            <a:spLocks noChangeArrowheads="1" noTextEdit="1"/>
          </p:cNvSpPr>
          <p:nvPr>
            <p:ph type="sldImg"/>
          </p:nvPr>
        </p:nvSpPr>
        <p:spPr>
          <a:ln/>
        </p:spPr>
      </p:sp>
      <p:sp>
        <p:nvSpPr>
          <p:cNvPr id="28675" name="Rectangle 3"/>
          <p:cNvSpPr>
            <a:spLocks noGrp="1" noChangeArrowheads="1"/>
          </p:cNvSpPr>
          <p:nvPr>
            <p:ph type="body" idx="1"/>
          </p:nvPr>
        </p:nvSpPr>
        <p:spPr/>
        <p:txBody>
          <a:bodyPr/>
          <a:lstStyle/>
          <a:p>
            <a:pPr algn="just"/>
            <a:r>
              <a:rPr lang="en-US" altLang="en-US">
                <a:latin typeface="Arial" charset="0"/>
                <a:cs typeface="Times New Roman" charset="0"/>
              </a:rPr>
              <a:t>Including the input of the Executive in the appraisal process is a key aspect of any evaluation of their performance.  Ample opportunity should be given to the Executive to contribute to the process.  Some suggestions for encouraging this participation include:</a:t>
            </a:r>
          </a:p>
          <a:p>
            <a:pPr algn="just">
              <a:buFontTx/>
              <a:buChar char="•"/>
            </a:pPr>
            <a:r>
              <a:rPr lang="en-US" altLang="en-US">
                <a:latin typeface="Arial" charset="0"/>
                <a:cs typeface="Arial" charset="0"/>
              </a:rPr>
              <a:t>Having the</a:t>
            </a:r>
            <a:r>
              <a:rPr lang="en-US" altLang="en-US" b="1">
                <a:latin typeface="Arial" charset="0"/>
                <a:cs typeface="Arial" charset="0"/>
              </a:rPr>
              <a:t> Executive initiate definition</a:t>
            </a:r>
            <a:r>
              <a:rPr lang="en-US" altLang="en-US">
                <a:latin typeface="Arial" charset="0"/>
                <a:cs typeface="Arial" charset="0"/>
              </a:rPr>
              <a:t> of the activities to be assessed</a:t>
            </a:r>
            <a:endParaRPr lang="en-US" altLang="en-US">
              <a:cs typeface="Times New Roman" charset="0"/>
            </a:endParaRPr>
          </a:p>
          <a:p>
            <a:pPr algn="just">
              <a:buFontTx/>
              <a:buChar char="•"/>
            </a:pPr>
            <a:r>
              <a:rPr lang="en-US" altLang="en-US" b="1">
                <a:latin typeface="Arial" charset="0"/>
                <a:cs typeface="Arial" charset="0"/>
              </a:rPr>
              <a:t>Building on an existing system</a:t>
            </a:r>
            <a:r>
              <a:rPr lang="en-US" altLang="en-US">
                <a:latin typeface="Arial" charset="0"/>
                <a:cs typeface="Arial" charset="0"/>
              </a:rPr>
              <a:t> for employee performance appraisal, as developed by the Executive </a:t>
            </a:r>
            <a:endParaRPr lang="en-US" altLang="en-US">
              <a:cs typeface="Times New Roman" charset="0"/>
            </a:endParaRPr>
          </a:p>
          <a:p>
            <a:pPr algn="just">
              <a:buFontTx/>
              <a:buChar char="•"/>
            </a:pPr>
            <a:r>
              <a:rPr lang="en-US" altLang="en-US">
                <a:latin typeface="Arial" charset="0"/>
                <a:cs typeface="Arial" charset="0"/>
              </a:rPr>
              <a:t>Using </a:t>
            </a:r>
            <a:r>
              <a:rPr lang="en-US" altLang="en-US" b="1">
                <a:latin typeface="Arial" charset="0"/>
                <a:cs typeface="Arial" charset="0"/>
              </a:rPr>
              <a:t>self-rating</a:t>
            </a:r>
            <a:r>
              <a:rPr lang="en-US" altLang="en-US">
                <a:latin typeface="Arial" charset="0"/>
                <a:cs typeface="Arial" charset="0"/>
              </a:rPr>
              <a:t> as an additional source of data</a:t>
            </a:r>
            <a:endParaRPr lang="en-US" altLang="en-US">
              <a:cs typeface="Times New Roman" charset="0"/>
            </a:endParaRPr>
          </a:p>
          <a:p>
            <a:pPr algn="just">
              <a:buFontTx/>
              <a:buChar char="•"/>
            </a:pPr>
            <a:r>
              <a:rPr lang="en-US" altLang="en-US">
                <a:latin typeface="Arial" charset="0"/>
                <a:cs typeface="Arial" charset="0"/>
              </a:rPr>
              <a:t>Including reports and </a:t>
            </a:r>
            <a:r>
              <a:rPr lang="en-US" altLang="en-US" b="1">
                <a:latin typeface="Arial" charset="0"/>
                <a:cs typeface="Arial" charset="0"/>
              </a:rPr>
              <a:t>external indicators</a:t>
            </a:r>
            <a:r>
              <a:rPr lang="en-US" altLang="en-US">
                <a:latin typeface="Arial" charset="0"/>
                <a:cs typeface="Arial" charset="0"/>
              </a:rPr>
              <a:t> of output and outcomes for the organization</a:t>
            </a:r>
            <a:endParaRPr lang="en-US" altLang="en-US">
              <a:cs typeface="Times New Roman" charset="0"/>
            </a:endParaRPr>
          </a:p>
          <a:p>
            <a:pPr algn="just">
              <a:buFontTx/>
              <a:buChar char="•"/>
            </a:pPr>
            <a:r>
              <a:rPr lang="en-US" altLang="en-US" b="1">
                <a:latin typeface="Arial" charset="0"/>
                <a:cs typeface="Arial" charset="0"/>
              </a:rPr>
              <a:t>Contracting</a:t>
            </a:r>
            <a:r>
              <a:rPr lang="en-US" altLang="en-US">
                <a:latin typeface="Arial" charset="0"/>
                <a:cs typeface="Arial" charset="0"/>
              </a:rPr>
              <a:t> with a firm or individual with management expertise for assistance with the appraisal </a:t>
            </a:r>
            <a:endParaRPr lang="en-US" altLang="en-US">
              <a:cs typeface="Times New Roman" charset="0"/>
            </a:endParaRPr>
          </a:p>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9DC699-E74E-43BE-BC32-982C56A72A2D}" type="slidenum">
              <a:rPr lang="en-US" altLang="en-US"/>
              <a:pPr/>
              <a:t>20</a:t>
            </a:fld>
            <a:endParaRPr lang="en-US" altLang="en-US"/>
          </a:p>
        </p:txBody>
      </p:sp>
      <p:sp>
        <p:nvSpPr>
          <p:cNvPr id="30722" name="Rectangle 2"/>
          <p:cNvSpPr>
            <a:spLocks noChangeArrowheads="1" noTextEdit="1"/>
          </p:cNvSpPr>
          <p:nvPr>
            <p:ph type="sldImg"/>
          </p:nvPr>
        </p:nvSpPr>
        <p:spPr>
          <a:ln/>
        </p:spPr>
      </p:sp>
      <p:sp>
        <p:nvSpPr>
          <p:cNvPr id="30723" name="Rectangle 3"/>
          <p:cNvSpPr>
            <a:spLocks noGrp="1" noChangeArrowheads="1"/>
          </p:cNvSpPr>
          <p:nvPr>
            <p:ph type="body" idx="1"/>
          </p:nvPr>
        </p:nvSpPr>
        <p:spPr/>
        <p:txBody>
          <a:bodyPr/>
          <a:lstStyle/>
          <a:p>
            <a:pPr marL="228600" indent="-228600"/>
            <a:r>
              <a:rPr lang="en-US" altLang="en-US" sz="1000" u="sng">
                <a:solidFill>
                  <a:srgbClr val="000000"/>
                </a:solidFill>
                <a:latin typeface="Arial" charset="0"/>
                <a:cs typeface="Arial" charset="0"/>
              </a:rPr>
              <a:t>Relationship Between the Board and the Executive Director</a:t>
            </a:r>
            <a:r>
              <a:rPr lang="en-US" altLang="en-US" sz="1000">
                <a:solidFill>
                  <a:srgbClr val="000000"/>
                </a:solidFill>
                <a:latin typeface="Arial" charset="0"/>
                <a:cs typeface="Arial" charset="0"/>
              </a:rPr>
              <a:t> </a:t>
            </a:r>
            <a:endParaRPr lang="en-US" altLang="en-US" sz="1000">
              <a:cs typeface="Times New Roman" charset="0"/>
            </a:endParaRPr>
          </a:p>
          <a:p>
            <a:pPr marL="228600" indent="-228600" algn="just"/>
            <a:r>
              <a:rPr lang="en-US" altLang="en-US" sz="1000">
                <a:solidFill>
                  <a:srgbClr val="000000"/>
                </a:solidFill>
                <a:latin typeface="Arial" charset="0"/>
                <a:cs typeface="Arial" charset="0"/>
              </a:rPr>
              <a:t>Ultimately, the ideas and actions of the Executive Director, perhaps more than the will of the Board, will influence the nature of the dynamic that characterizes this important relationship. Because it falls to the Executive Director to help determine which issues the Board will address and to assemble the information that shapes the discussion, this individual can guide the Board towards a true governance role. The following are three specific methods that the Executive Director can take to help the Board govern more and manage less: </a:t>
            </a:r>
            <a:endParaRPr lang="en-US" altLang="en-US" sz="1000">
              <a:cs typeface="Times New Roman" charset="0"/>
            </a:endParaRPr>
          </a:p>
          <a:p>
            <a:pPr marL="228600" indent="-228600" algn="just">
              <a:buFontTx/>
              <a:buAutoNum type="arabicPeriod"/>
            </a:pPr>
            <a:r>
              <a:rPr lang="en-US" altLang="en-US" sz="1000">
                <a:solidFill>
                  <a:srgbClr val="000000"/>
                </a:solidFill>
                <a:latin typeface="Arial" charset="0"/>
                <a:cs typeface="Arial" charset="0"/>
              </a:rPr>
              <a:t>Use a </a:t>
            </a:r>
            <a:r>
              <a:rPr lang="en-US" altLang="en-US" sz="1000" b="1">
                <a:solidFill>
                  <a:srgbClr val="000000"/>
                </a:solidFill>
                <a:latin typeface="Arial" charset="0"/>
                <a:cs typeface="Arial" charset="0"/>
              </a:rPr>
              <a:t>comprehensive strategic plan</a:t>
            </a:r>
            <a:r>
              <a:rPr lang="en-US" altLang="en-US" sz="1000">
                <a:solidFill>
                  <a:srgbClr val="000000"/>
                </a:solidFill>
                <a:latin typeface="Arial" charset="0"/>
                <a:cs typeface="Arial" charset="0"/>
              </a:rPr>
              <a:t> that has been developed in conjunction with the Board, and supplement it with regular progress reports. This can be a useful tool for the Board as it develops its own annual work plans, and will keep the Board's sights focused on the long-term goals and mission of the organization. Regular reports based on this plan will keep Board members appraised of progress toward organizational goals, and provide part of the basis for evaluation of the Executive Director. </a:t>
            </a:r>
            <a:endParaRPr lang="en-US" altLang="en-US" sz="1000">
              <a:solidFill>
                <a:srgbClr val="000000"/>
              </a:solidFill>
            </a:endParaRPr>
          </a:p>
          <a:p>
            <a:pPr marL="228600" indent="-228600" algn="just">
              <a:buFontTx/>
              <a:buAutoNum type="arabicPeriod"/>
            </a:pPr>
            <a:r>
              <a:rPr lang="en-US" altLang="en-US" sz="1000">
                <a:solidFill>
                  <a:srgbClr val="000000"/>
                </a:solidFill>
                <a:latin typeface="Arial" charset="0"/>
                <a:cs typeface="Arial" charset="0"/>
              </a:rPr>
              <a:t>Provide the Board with </a:t>
            </a:r>
            <a:r>
              <a:rPr lang="en-US" altLang="en-US" sz="1000" b="1">
                <a:solidFill>
                  <a:srgbClr val="000000"/>
                </a:solidFill>
                <a:latin typeface="Arial" charset="0"/>
                <a:cs typeface="Arial" charset="0"/>
              </a:rPr>
              <a:t>relevant materials</a:t>
            </a:r>
            <a:r>
              <a:rPr lang="en-US" altLang="en-US" sz="1000">
                <a:solidFill>
                  <a:srgbClr val="000000"/>
                </a:solidFill>
                <a:latin typeface="Arial" charset="0"/>
                <a:cs typeface="Arial" charset="0"/>
              </a:rPr>
              <a:t> before Board meetings, and explain why the materials are coming to the attention of the Board. Let Board members know how specific agenda items relate to the organization's larger mission, and what kind of action or discussion is desired of the Board on each item. </a:t>
            </a:r>
            <a:endParaRPr lang="en-US" altLang="en-US" sz="1000">
              <a:solidFill>
                <a:srgbClr val="000000"/>
              </a:solidFill>
            </a:endParaRPr>
          </a:p>
          <a:p>
            <a:pPr marL="228600" indent="-228600" algn="just">
              <a:buFontTx/>
              <a:buAutoNum type="arabicPeriod"/>
            </a:pPr>
            <a:r>
              <a:rPr lang="en-US" altLang="en-US" sz="1000" b="1">
                <a:solidFill>
                  <a:srgbClr val="000000"/>
                </a:solidFill>
                <a:latin typeface="Arial" charset="0"/>
                <a:cs typeface="Arial" charset="0"/>
              </a:rPr>
              <a:t>Facilitate Board and Board committee discussions</a:t>
            </a:r>
            <a:r>
              <a:rPr lang="en-US" altLang="en-US" sz="1000">
                <a:solidFill>
                  <a:srgbClr val="000000"/>
                </a:solidFill>
                <a:latin typeface="Arial" charset="0"/>
                <a:cs typeface="Arial" charset="0"/>
              </a:rPr>
              <a:t> so that the Board stays focused on the larger issues. Refer to set policies that define the limits of the Board's decision-making power, and strive to engage the Board in a dialogue among themselves that leads to consensus-building.</a:t>
            </a:r>
            <a:endParaRPr lang="en-US" altLang="en-US" sz="1000">
              <a:solidFill>
                <a:srgbClr val="000000"/>
              </a:solidFill>
            </a:endParaRPr>
          </a:p>
          <a:p>
            <a:pPr marL="228600" indent="-228600"/>
            <a:endParaRPr lang="en-US" altLang="en-US" sz="10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B455CD-EEB7-40A1-B646-95870A11FCC2}" type="slidenum">
              <a:rPr lang="en-US" altLang="en-US"/>
              <a:pPr/>
              <a:t>22</a:t>
            </a:fld>
            <a:endParaRPr lang="en-US" altLang="en-US"/>
          </a:p>
        </p:txBody>
      </p:sp>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p:txBody>
          <a:bodyPr/>
          <a:lstStyle/>
          <a:p>
            <a:pPr algn="just"/>
            <a:r>
              <a:rPr lang="en-US" altLang="en-US">
                <a:latin typeface="Arial" charset="0"/>
                <a:cs typeface="Times New Roman" charset="0"/>
              </a:rPr>
              <a:t>In industries and professional fields with a relatively small number of members, it may be economical for an association to agree to share the services of its paid executive and administrative staff with at least one other association.  This is especially attractive to associations that cannot afford the size or type of staff considered necessary or desirable.  Management sharing is also attractive to several associations that represent interests in the same profession, or have overlapping constituencies.  </a:t>
            </a:r>
          </a:p>
          <a:p>
            <a:pPr algn="just"/>
            <a:r>
              <a:rPr lang="en-US" altLang="en-US">
                <a:latin typeface="Arial" charset="0"/>
                <a:cs typeface="Arial" charset="0"/>
              </a:rPr>
              <a:t> </a:t>
            </a:r>
            <a:endParaRPr lang="en-US" altLang="en-US">
              <a:cs typeface="Times New Roman" charset="0"/>
            </a:endParaRPr>
          </a:p>
          <a:p>
            <a:pPr algn="just"/>
            <a:r>
              <a:rPr lang="en-US" altLang="en-US">
                <a:latin typeface="Arial" charset="0"/>
                <a:cs typeface="Arial" charset="0"/>
              </a:rPr>
              <a:t>Potential problems involved with using a shared executive include confusion of financial records between association clients, personnel conflicts, and conflict-of-interest issues.  However, most of these can be dealt with early on through the adoption of a written contract that clearly stipulates the boundaries between the Executive’s responsibilities with the associations under his or her care.  </a:t>
            </a:r>
            <a:endParaRPr lang="en-US" altLang="en-US">
              <a:cs typeface="Times New Roman" charset="0"/>
            </a:endParaRPr>
          </a:p>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1348C7-B314-4917-85B6-315DAB4E1E55}" type="slidenum">
              <a:rPr lang="en-US" altLang="en-US"/>
              <a:pPr/>
              <a:t>23</a:t>
            </a:fld>
            <a:endParaRPr lang="en-US" altLang="en-US"/>
          </a:p>
        </p:txBody>
      </p:sp>
      <p:sp>
        <p:nvSpPr>
          <p:cNvPr id="34818" name="Rectangle 2"/>
          <p:cNvSpPr>
            <a:spLocks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altLang="en-US"/>
              <a:t>These sources were paraphrased in portions of this presentation, and are wonderful resources for any of the participants who might be interested in learning more about the topics introduced in this presentation.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66CF98-3FBE-495C-A40E-C3453BC77981}" type="slidenum">
              <a:rPr lang="en-US" altLang="en-US"/>
              <a:pPr/>
              <a:t>4</a:t>
            </a:fld>
            <a:endParaRPr lang="en-US" altLang="en-US"/>
          </a:p>
        </p:txBody>
      </p:sp>
      <p:sp>
        <p:nvSpPr>
          <p:cNvPr id="43010" name="Rectangle 2"/>
          <p:cNvSpPr>
            <a:spLocks noChangeArrowheads="1" noTextEdit="1"/>
          </p:cNvSpPr>
          <p:nvPr>
            <p:ph type="sldImg"/>
          </p:nvPr>
        </p:nvSpPr>
        <p:spPr>
          <a:ln/>
        </p:spPr>
      </p:sp>
      <p:sp>
        <p:nvSpPr>
          <p:cNvPr id="43011" name="Rectangle 3"/>
          <p:cNvSpPr>
            <a:spLocks noGrp="1" noChangeArrowheads="1"/>
          </p:cNvSpPr>
          <p:nvPr>
            <p:ph type="body" idx="1"/>
          </p:nvPr>
        </p:nvSpPr>
        <p:spPr/>
        <p:txBody>
          <a:bodyPr/>
          <a:lstStyle/>
          <a:p>
            <a:r>
              <a:rPr lang="en-US" altLang="en-US"/>
              <a:t>Discussion questions will appear throughout this presentation, intended for use by instructors to keep the audience involved and participating in the training seminar.  However, instructors may choose to present all of the information first, then break into groups to answer discussion questions at the end of the presentation.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E17905-4742-4C75-A1D0-B30F9335D70F}" type="slidenum">
              <a:rPr lang="en-US" altLang="en-US"/>
              <a:pPr/>
              <a:t>5</a:t>
            </a:fld>
            <a:endParaRPr lang="en-US" altLang="en-US"/>
          </a:p>
        </p:txBody>
      </p:sp>
      <p:sp>
        <p:nvSpPr>
          <p:cNvPr id="7170" name="Rectangle 2"/>
          <p:cNvSpPr>
            <a:spLocks noChangeArrowheads="1" noTextEdit="1"/>
          </p:cNvSpPr>
          <p:nvPr>
            <p:ph type="sldImg"/>
          </p:nvPr>
        </p:nvSpPr>
        <p:spPr>
          <a:ln/>
        </p:spPr>
      </p:sp>
      <p:sp>
        <p:nvSpPr>
          <p:cNvPr id="7171" name="Rectangle 3"/>
          <p:cNvSpPr>
            <a:spLocks noGrp="1" noChangeArrowheads="1"/>
          </p:cNvSpPr>
          <p:nvPr>
            <p:ph type="body" idx="1"/>
          </p:nvPr>
        </p:nvSpPr>
        <p:spPr/>
        <p:txBody>
          <a:bodyPr/>
          <a:lstStyle/>
          <a:p>
            <a:pPr algn="just"/>
            <a:r>
              <a:rPr lang="en-US" altLang="en-US">
                <a:latin typeface="Arial" charset="0"/>
                <a:cs typeface="Times New Roman" charset="0"/>
              </a:rPr>
              <a:t>The existence of a </a:t>
            </a:r>
            <a:r>
              <a:rPr lang="en-US" altLang="en-US" b="1">
                <a:latin typeface="Arial" charset="0"/>
                <a:cs typeface="Times New Roman" charset="0"/>
              </a:rPr>
              <a:t>clearly written</a:t>
            </a:r>
            <a:r>
              <a:rPr lang="en-US" altLang="en-US">
                <a:latin typeface="Arial" charset="0"/>
                <a:cs typeface="Times New Roman" charset="0"/>
              </a:rPr>
              <a:t> employment agreement between an association and its Executive tends to allow for better understanding between the two parties and helps to minimize the possibility of future disagreement over topics discussed in the contract.  </a:t>
            </a:r>
          </a:p>
          <a:p>
            <a:pPr algn="just"/>
            <a:r>
              <a:rPr lang="en-US" altLang="en-US">
                <a:latin typeface="Arial" charset="0"/>
                <a:cs typeface="Arial" charset="0"/>
              </a:rPr>
              <a:t> </a:t>
            </a:r>
            <a:endParaRPr lang="en-US" altLang="en-US">
              <a:cs typeface="Times New Roman" charset="0"/>
            </a:endParaRPr>
          </a:p>
          <a:p>
            <a:pPr algn="just"/>
            <a:r>
              <a:rPr lang="en-US" altLang="en-US" u="sng">
                <a:latin typeface="Arial" charset="0"/>
                <a:cs typeface="Arial" charset="0"/>
              </a:rPr>
              <a:t>Advantages of Chief Executive Employment Contracts </a:t>
            </a:r>
          </a:p>
          <a:p>
            <a:pPr algn="just">
              <a:buFontTx/>
              <a:buChar char="•"/>
            </a:pPr>
            <a:r>
              <a:rPr lang="en-US" altLang="en-US">
                <a:latin typeface="Arial" charset="0"/>
                <a:cs typeface="Arial" charset="0"/>
              </a:rPr>
              <a:t>A contract serves as a </a:t>
            </a:r>
            <a:r>
              <a:rPr lang="en-US" altLang="en-US" b="1">
                <a:latin typeface="Arial" charset="0"/>
                <a:cs typeface="Arial" charset="0"/>
              </a:rPr>
              <a:t>quality control mechanism</a:t>
            </a:r>
            <a:r>
              <a:rPr lang="en-US" altLang="en-US">
                <a:latin typeface="Arial" charset="0"/>
                <a:cs typeface="Arial" charset="0"/>
              </a:rPr>
              <a:t> for association programs and policies by clearly placing responsibility for them with the Executive.  </a:t>
            </a:r>
            <a:endParaRPr lang="en-US" altLang="en-US">
              <a:cs typeface="Times New Roman" charset="0"/>
            </a:endParaRPr>
          </a:p>
          <a:p>
            <a:pPr algn="just">
              <a:buFontTx/>
              <a:buChar char="•"/>
            </a:pPr>
            <a:r>
              <a:rPr lang="en-US" altLang="en-US">
                <a:latin typeface="Arial" charset="0"/>
                <a:cs typeface="Arial" charset="0"/>
              </a:rPr>
              <a:t>Contracts establish criteria, procedures, and time tables for </a:t>
            </a:r>
            <a:r>
              <a:rPr lang="en-US" altLang="en-US" b="1">
                <a:latin typeface="Arial" charset="0"/>
                <a:cs typeface="Arial" charset="0"/>
              </a:rPr>
              <a:t>reviewing and evaluating</a:t>
            </a:r>
            <a:r>
              <a:rPr lang="en-US" altLang="en-US">
                <a:latin typeface="Arial" charset="0"/>
                <a:cs typeface="Arial" charset="0"/>
              </a:rPr>
              <a:t> the performance of association executives. </a:t>
            </a:r>
            <a:endParaRPr lang="en-US" altLang="en-US">
              <a:cs typeface="Times New Roman" charset="0"/>
            </a:endParaRPr>
          </a:p>
          <a:p>
            <a:pPr algn="just">
              <a:buFontTx/>
              <a:buChar char="•"/>
            </a:pPr>
            <a:r>
              <a:rPr lang="en-US" altLang="en-US">
                <a:latin typeface="Arial" charset="0"/>
                <a:cs typeface="Arial" charset="0"/>
              </a:rPr>
              <a:t>Contracts </a:t>
            </a:r>
            <a:r>
              <a:rPr lang="en-US" altLang="en-US" b="1">
                <a:latin typeface="Arial" charset="0"/>
                <a:cs typeface="Arial" charset="0"/>
              </a:rPr>
              <a:t>minimize misunderstandings</a:t>
            </a:r>
            <a:r>
              <a:rPr lang="en-US" altLang="en-US">
                <a:latin typeface="Arial" charset="0"/>
                <a:cs typeface="Arial" charset="0"/>
              </a:rPr>
              <a:t> that may arise from unwritten agreements. </a:t>
            </a:r>
            <a:endParaRPr lang="en-US" altLang="en-US">
              <a:cs typeface="Times New Roman" charset="0"/>
            </a:endParaRPr>
          </a:p>
          <a:p>
            <a:pPr algn="just">
              <a:buFontTx/>
              <a:buChar char="•"/>
            </a:pPr>
            <a:r>
              <a:rPr lang="en-US" altLang="en-US">
                <a:latin typeface="Arial" charset="0"/>
                <a:cs typeface="Arial" charset="0"/>
              </a:rPr>
              <a:t>Contracts enhance the images of associations by demonstrating their </a:t>
            </a:r>
            <a:r>
              <a:rPr lang="en-US" altLang="en-US" b="1">
                <a:latin typeface="Arial" charset="0"/>
                <a:cs typeface="Arial" charset="0"/>
              </a:rPr>
              <a:t>commitment to professionalism</a:t>
            </a:r>
            <a:r>
              <a:rPr lang="en-US" altLang="en-US">
                <a:latin typeface="Arial" charset="0"/>
                <a:cs typeface="Arial" charset="0"/>
              </a:rPr>
              <a:t>.  </a:t>
            </a:r>
            <a:endParaRPr lang="en-US" altLang="en-US">
              <a:cs typeface="Times New Roman" charset="0"/>
            </a:endParaRPr>
          </a:p>
          <a:p>
            <a:pPr algn="just">
              <a:buFontTx/>
              <a:buChar char="•"/>
            </a:pPr>
            <a:r>
              <a:rPr lang="en-US" altLang="en-US">
                <a:latin typeface="Arial" charset="0"/>
                <a:cs typeface="Arial" charset="0"/>
              </a:rPr>
              <a:t>Contracts help associations attract and retain the </a:t>
            </a:r>
            <a:r>
              <a:rPr lang="en-US" altLang="en-US" b="1">
                <a:latin typeface="Arial" charset="0"/>
                <a:cs typeface="Arial" charset="0"/>
              </a:rPr>
              <a:t>most qualified executives</a:t>
            </a:r>
            <a:r>
              <a:rPr lang="en-US" altLang="en-US">
                <a:latin typeface="Arial" charset="0"/>
                <a:cs typeface="Arial" charset="0"/>
              </a:rPr>
              <a:t>.  </a:t>
            </a:r>
            <a:endParaRPr lang="en-US" altLang="en-US">
              <a:cs typeface="Times New Roman" charset="0"/>
            </a:endParaRPr>
          </a:p>
          <a:p>
            <a:pPr algn="just"/>
            <a:r>
              <a:rPr lang="en-US" altLang="en-US">
                <a:latin typeface="Arial" charset="0"/>
                <a:cs typeface="Arial" charset="0"/>
              </a:rPr>
              <a:t> </a:t>
            </a:r>
            <a:endParaRPr lang="en-US" altLang="en-US">
              <a:cs typeface="Times New Roman" charset="0"/>
            </a:endParaRPr>
          </a:p>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673AE2-1641-4612-9B5E-20766BE62F7B}" type="slidenum">
              <a:rPr lang="en-US" altLang="en-US"/>
              <a:pPr/>
              <a:t>6</a:t>
            </a:fld>
            <a:endParaRPr lang="en-US" altLang="en-US"/>
          </a:p>
        </p:txBody>
      </p:sp>
      <p:sp>
        <p:nvSpPr>
          <p:cNvPr id="9218" name="Rectangle 2"/>
          <p:cNvSpPr>
            <a:spLocks noChangeArrowheads="1" noTextEdit="1"/>
          </p:cNvSpPr>
          <p:nvPr>
            <p:ph type="sldImg"/>
          </p:nvPr>
        </p:nvSpPr>
        <p:spPr>
          <a:ln/>
        </p:spPr>
      </p:sp>
      <p:sp>
        <p:nvSpPr>
          <p:cNvPr id="9219" name="Rectangle 3"/>
          <p:cNvSpPr>
            <a:spLocks noGrp="1" noChangeArrowheads="1"/>
          </p:cNvSpPr>
          <p:nvPr>
            <p:ph type="body" idx="1"/>
          </p:nvPr>
        </p:nvSpPr>
        <p:spPr/>
        <p:txBody>
          <a:bodyPr/>
          <a:lstStyle/>
          <a:p>
            <a:pPr algn="just"/>
            <a:r>
              <a:rPr lang="en-US" altLang="en-US" sz="1000" u="sng">
                <a:latin typeface="Arial" charset="0"/>
                <a:cs typeface="Arial" charset="0"/>
              </a:rPr>
              <a:t>Provisions Typically Covered in Chief Executive Employment Contracts </a:t>
            </a:r>
          </a:p>
          <a:p>
            <a:pPr algn="just">
              <a:buFontTx/>
              <a:buChar char="•"/>
            </a:pPr>
            <a:r>
              <a:rPr lang="en-US" altLang="en-US" sz="1000" b="1">
                <a:latin typeface="Arial" charset="0"/>
                <a:cs typeface="Arial" charset="0"/>
              </a:rPr>
              <a:t>Names</a:t>
            </a:r>
            <a:r>
              <a:rPr lang="en-US" altLang="en-US" sz="1000">
                <a:latin typeface="Arial" charset="0"/>
                <a:cs typeface="Arial" charset="0"/>
              </a:rPr>
              <a:t> of both contracting parties (the association and chief executive)</a:t>
            </a:r>
            <a:endParaRPr lang="en-US" altLang="en-US" sz="1000">
              <a:cs typeface="Times New Roman" charset="0"/>
            </a:endParaRPr>
          </a:p>
          <a:p>
            <a:pPr algn="just">
              <a:buFontTx/>
              <a:buChar char="•"/>
            </a:pPr>
            <a:r>
              <a:rPr lang="en-US" altLang="en-US" sz="1000">
                <a:latin typeface="Arial" charset="0"/>
                <a:cs typeface="Arial" charset="0"/>
              </a:rPr>
              <a:t>A statement that the agreement is based on </a:t>
            </a:r>
            <a:r>
              <a:rPr lang="en-US" altLang="en-US" sz="1000" b="1">
                <a:latin typeface="Arial" charset="0"/>
                <a:cs typeface="Arial" charset="0"/>
              </a:rPr>
              <a:t>mutual consideration</a:t>
            </a:r>
            <a:r>
              <a:rPr lang="en-US" altLang="en-US" sz="1000">
                <a:latin typeface="Arial" charset="0"/>
                <a:cs typeface="Arial" charset="0"/>
              </a:rPr>
              <a:t> and that both parties acknowledge receipt of consideration</a:t>
            </a:r>
            <a:endParaRPr lang="en-US" altLang="en-US" sz="1000">
              <a:cs typeface="Times New Roman" charset="0"/>
            </a:endParaRPr>
          </a:p>
          <a:p>
            <a:pPr algn="just">
              <a:buFontTx/>
              <a:buChar char="•"/>
            </a:pPr>
            <a:r>
              <a:rPr lang="en-US" altLang="en-US" sz="1000">
                <a:latin typeface="Arial" charset="0"/>
                <a:cs typeface="Arial" charset="0"/>
              </a:rPr>
              <a:t>An indication of the </a:t>
            </a:r>
            <a:r>
              <a:rPr lang="en-US" altLang="en-US" sz="1000" b="1">
                <a:latin typeface="Arial" charset="0"/>
                <a:cs typeface="Arial" charset="0"/>
              </a:rPr>
              <a:t>type of association</a:t>
            </a:r>
            <a:r>
              <a:rPr lang="en-US" altLang="en-US" sz="1000">
                <a:latin typeface="Arial" charset="0"/>
                <a:cs typeface="Arial" charset="0"/>
              </a:rPr>
              <a:t> involved (i.e., “an educational association of early childhood education professionals”) </a:t>
            </a:r>
            <a:endParaRPr lang="en-US" altLang="en-US" sz="1000">
              <a:cs typeface="Times New Roman" charset="0"/>
            </a:endParaRPr>
          </a:p>
          <a:p>
            <a:pPr algn="just">
              <a:buFontTx/>
              <a:buChar char="•"/>
            </a:pPr>
            <a:r>
              <a:rPr lang="en-US" altLang="en-US" sz="1000">
                <a:latin typeface="Arial" charset="0"/>
                <a:cs typeface="Arial" charset="0"/>
              </a:rPr>
              <a:t>The </a:t>
            </a:r>
            <a:r>
              <a:rPr lang="en-US" altLang="en-US" sz="1000" b="1">
                <a:latin typeface="Arial" charset="0"/>
                <a:cs typeface="Arial" charset="0"/>
              </a:rPr>
              <a:t>title of the position</a:t>
            </a:r>
            <a:r>
              <a:rPr lang="en-US" altLang="en-US" sz="1000">
                <a:latin typeface="Arial" charset="0"/>
                <a:cs typeface="Arial" charset="0"/>
              </a:rPr>
              <a:t> for which the executive is being contracted </a:t>
            </a:r>
            <a:endParaRPr lang="en-US" altLang="en-US" sz="1000">
              <a:cs typeface="Times New Roman" charset="0"/>
            </a:endParaRPr>
          </a:p>
          <a:p>
            <a:pPr algn="just">
              <a:buFontTx/>
              <a:buChar char="•"/>
            </a:pPr>
            <a:r>
              <a:rPr lang="en-US" altLang="en-US" sz="1000">
                <a:latin typeface="Arial" charset="0"/>
                <a:cs typeface="Arial" charset="0"/>
              </a:rPr>
              <a:t>The </a:t>
            </a:r>
            <a:r>
              <a:rPr lang="en-US" altLang="en-US" sz="1000" b="1">
                <a:latin typeface="Arial" charset="0"/>
                <a:cs typeface="Arial" charset="0"/>
              </a:rPr>
              <a:t>term of the agreement</a:t>
            </a:r>
            <a:r>
              <a:rPr lang="en-US" altLang="en-US" sz="1000">
                <a:latin typeface="Arial" charset="0"/>
                <a:cs typeface="Arial" charset="0"/>
              </a:rPr>
              <a:t>, including the executive’s starting date</a:t>
            </a:r>
            <a:endParaRPr lang="en-US" altLang="en-US" sz="1000">
              <a:cs typeface="Times New Roman" charset="0"/>
            </a:endParaRPr>
          </a:p>
          <a:p>
            <a:pPr algn="just">
              <a:buFontTx/>
              <a:buChar char="•"/>
            </a:pPr>
            <a:r>
              <a:rPr lang="en-US" altLang="en-US" sz="1000">
                <a:latin typeface="Arial" charset="0"/>
                <a:cs typeface="Arial" charset="0"/>
              </a:rPr>
              <a:t>The </a:t>
            </a:r>
            <a:r>
              <a:rPr lang="en-US" altLang="en-US" sz="1000" b="1">
                <a:latin typeface="Arial" charset="0"/>
                <a:cs typeface="Arial" charset="0"/>
              </a:rPr>
              <a:t>general or specific duties</a:t>
            </a:r>
            <a:r>
              <a:rPr lang="en-US" altLang="en-US" sz="1000">
                <a:latin typeface="Arial" charset="0"/>
                <a:cs typeface="Arial" charset="0"/>
              </a:rPr>
              <a:t> of the executive</a:t>
            </a:r>
            <a:endParaRPr lang="en-US" altLang="en-US" sz="1000">
              <a:cs typeface="Times New Roman" charset="0"/>
            </a:endParaRPr>
          </a:p>
          <a:p>
            <a:pPr algn="just">
              <a:buFontTx/>
              <a:buChar char="•"/>
            </a:pPr>
            <a:r>
              <a:rPr lang="en-US" altLang="en-US" sz="1000" b="1">
                <a:latin typeface="Arial" charset="0"/>
                <a:cs typeface="Arial" charset="0"/>
              </a:rPr>
              <a:t>Authority </a:t>
            </a:r>
            <a:r>
              <a:rPr lang="en-US" altLang="en-US" sz="1000">
                <a:latin typeface="Arial" charset="0"/>
                <a:cs typeface="Arial" charset="0"/>
              </a:rPr>
              <a:t>of the chief executive over other employees of the association </a:t>
            </a:r>
            <a:endParaRPr lang="en-US" altLang="en-US" sz="1000">
              <a:cs typeface="Times New Roman" charset="0"/>
            </a:endParaRPr>
          </a:p>
          <a:p>
            <a:pPr algn="just">
              <a:buFontTx/>
              <a:buChar char="•"/>
            </a:pPr>
            <a:r>
              <a:rPr lang="en-US" altLang="en-US" sz="1000">
                <a:latin typeface="Arial" charset="0"/>
                <a:cs typeface="Arial" charset="0"/>
              </a:rPr>
              <a:t>Any </a:t>
            </a:r>
            <a:r>
              <a:rPr lang="en-US" altLang="en-US" sz="1000" b="1">
                <a:latin typeface="Arial" charset="0"/>
                <a:cs typeface="Arial" charset="0"/>
              </a:rPr>
              <a:t>benefits </a:t>
            </a:r>
            <a:r>
              <a:rPr lang="en-US" altLang="en-US" sz="1000">
                <a:latin typeface="Arial" charset="0"/>
                <a:cs typeface="Arial" charset="0"/>
              </a:rPr>
              <a:t>available to the executive, such as relocation expenses, travel expenses, vacation time, sick leave, insurance, etc. </a:t>
            </a:r>
            <a:endParaRPr lang="en-US" altLang="en-US" sz="1000">
              <a:cs typeface="Times New Roman" charset="0"/>
            </a:endParaRPr>
          </a:p>
          <a:p>
            <a:pPr algn="just">
              <a:buFontTx/>
              <a:buChar char="•"/>
            </a:pPr>
            <a:r>
              <a:rPr lang="en-US" altLang="en-US" sz="1000">
                <a:latin typeface="Arial" charset="0"/>
                <a:cs typeface="Arial" charset="0"/>
              </a:rPr>
              <a:t>Provision for </a:t>
            </a:r>
            <a:r>
              <a:rPr lang="en-US" altLang="en-US" sz="1000" b="1">
                <a:latin typeface="Arial" charset="0"/>
                <a:cs typeface="Arial" charset="0"/>
              </a:rPr>
              <a:t>termination</a:t>
            </a:r>
            <a:r>
              <a:rPr lang="en-US" altLang="en-US" sz="1000">
                <a:latin typeface="Arial" charset="0"/>
                <a:cs typeface="Arial" charset="0"/>
              </a:rPr>
              <a:t> of the contract, including the right of termination by the association without notice in circumstances of gross negligence or dishonesty by the executive </a:t>
            </a:r>
            <a:endParaRPr lang="en-US" altLang="en-US" sz="1000">
              <a:cs typeface="Times New Roman" charset="0"/>
            </a:endParaRPr>
          </a:p>
          <a:p>
            <a:pPr algn="just">
              <a:buFontTx/>
              <a:buChar char="•"/>
            </a:pPr>
            <a:r>
              <a:rPr lang="en-US" altLang="en-US" sz="1000">
                <a:latin typeface="Arial" charset="0"/>
                <a:cs typeface="Arial" charset="0"/>
              </a:rPr>
              <a:t>The results for the executive in the event of </a:t>
            </a:r>
            <a:r>
              <a:rPr lang="en-US" altLang="en-US" sz="1000" b="1">
                <a:latin typeface="Arial" charset="0"/>
                <a:cs typeface="Arial" charset="0"/>
              </a:rPr>
              <a:t>merger or consolidation</a:t>
            </a:r>
            <a:r>
              <a:rPr lang="en-US" altLang="en-US" sz="1000">
                <a:latin typeface="Arial" charset="0"/>
                <a:cs typeface="Arial" charset="0"/>
              </a:rPr>
              <a:t> of the association </a:t>
            </a:r>
            <a:endParaRPr lang="en-US" altLang="en-US" sz="1000">
              <a:cs typeface="Times New Roman" charset="0"/>
            </a:endParaRPr>
          </a:p>
          <a:p>
            <a:pPr algn="just">
              <a:buFontTx/>
              <a:buChar char="•"/>
            </a:pPr>
            <a:r>
              <a:rPr lang="en-US" altLang="en-US" sz="1000" b="1">
                <a:latin typeface="Arial" charset="0"/>
                <a:cs typeface="Arial" charset="0"/>
              </a:rPr>
              <a:t>Indemnification </a:t>
            </a:r>
            <a:r>
              <a:rPr lang="en-US" altLang="en-US" sz="1000">
                <a:latin typeface="Arial" charset="0"/>
                <a:cs typeface="Arial" charset="0"/>
              </a:rPr>
              <a:t>of the executive by the association to the extent allowed by state law </a:t>
            </a:r>
            <a:endParaRPr lang="en-US" altLang="en-US" sz="1000">
              <a:cs typeface="Times New Roman" charset="0"/>
            </a:endParaRPr>
          </a:p>
          <a:p>
            <a:pPr algn="just">
              <a:buFontTx/>
              <a:buChar char="•"/>
            </a:pPr>
            <a:r>
              <a:rPr lang="en-US" altLang="en-US" sz="1000" b="1">
                <a:latin typeface="Arial" charset="0"/>
                <a:cs typeface="Arial" charset="0"/>
              </a:rPr>
              <a:t>Renewal</a:t>
            </a:r>
            <a:r>
              <a:rPr lang="en-US" altLang="en-US" sz="1000">
                <a:latin typeface="Arial" charset="0"/>
                <a:cs typeface="Arial" charset="0"/>
              </a:rPr>
              <a:t> provision</a:t>
            </a:r>
            <a:endParaRPr lang="en-US" altLang="en-US" sz="1000">
              <a:cs typeface="Times New Roman" charset="0"/>
            </a:endParaRPr>
          </a:p>
          <a:p>
            <a:pPr algn="just">
              <a:buFontTx/>
              <a:buChar char="•"/>
            </a:pPr>
            <a:r>
              <a:rPr lang="en-US" altLang="en-US" sz="1000" b="1">
                <a:latin typeface="Arial" charset="0"/>
                <a:cs typeface="Arial" charset="0"/>
              </a:rPr>
              <a:t>Nonassignability </a:t>
            </a:r>
            <a:r>
              <a:rPr lang="en-US" altLang="en-US" sz="1000">
                <a:latin typeface="Arial" charset="0"/>
                <a:cs typeface="Arial" charset="0"/>
              </a:rPr>
              <a:t>of the rights and obligations of the executive and the association </a:t>
            </a:r>
            <a:endParaRPr lang="en-US" altLang="en-US" sz="1000">
              <a:cs typeface="Times New Roman" charset="0"/>
            </a:endParaRPr>
          </a:p>
          <a:p>
            <a:pPr algn="just">
              <a:buFontTx/>
              <a:buChar char="•"/>
            </a:pPr>
            <a:r>
              <a:rPr lang="en-US" altLang="en-US" sz="1000">
                <a:latin typeface="Arial" charset="0"/>
                <a:cs typeface="Arial" charset="0"/>
              </a:rPr>
              <a:t>Provisions for the </a:t>
            </a:r>
            <a:r>
              <a:rPr lang="en-US" altLang="en-US" sz="1000" b="1">
                <a:latin typeface="Arial" charset="0"/>
                <a:cs typeface="Arial" charset="0"/>
              </a:rPr>
              <a:t>arbitration</a:t>
            </a:r>
            <a:r>
              <a:rPr lang="en-US" altLang="en-US" sz="1000">
                <a:latin typeface="Arial" charset="0"/>
                <a:cs typeface="Arial" charset="0"/>
              </a:rPr>
              <a:t> of differences </a:t>
            </a:r>
            <a:endParaRPr lang="en-US" altLang="en-US" sz="1000">
              <a:cs typeface="Times New Roman" charset="0"/>
            </a:endParaRPr>
          </a:p>
          <a:p>
            <a:pPr algn="just">
              <a:buFontTx/>
              <a:buChar char="•"/>
            </a:pPr>
            <a:r>
              <a:rPr lang="en-US" altLang="en-US" sz="1000" b="1">
                <a:latin typeface="Arial" charset="0"/>
                <a:cs typeface="Arial" charset="0"/>
              </a:rPr>
              <a:t>Relinquishment by the executive</a:t>
            </a:r>
            <a:r>
              <a:rPr lang="en-US" altLang="en-US" sz="1000">
                <a:latin typeface="Arial" charset="0"/>
                <a:cs typeface="Arial" charset="0"/>
              </a:rPr>
              <a:t> of all rights or claims in files, publications, marketing material, and other material developed during the employment  </a:t>
            </a:r>
            <a:endParaRPr lang="en-US" altLang="en-US" sz="1000">
              <a:cs typeface="Times New Roman" charset="0"/>
            </a:endParaRPr>
          </a:p>
          <a:p>
            <a:pPr algn="just">
              <a:buFontTx/>
              <a:buChar char="•"/>
            </a:pPr>
            <a:r>
              <a:rPr lang="en-US" altLang="en-US" sz="1000">
                <a:latin typeface="Arial" charset="0"/>
                <a:cs typeface="Arial" charset="0"/>
              </a:rPr>
              <a:t>Specification of which </a:t>
            </a:r>
            <a:r>
              <a:rPr lang="en-US" altLang="en-US" sz="1000" b="1">
                <a:latin typeface="Arial" charset="0"/>
                <a:cs typeface="Arial" charset="0"/>
              </a:rPr>
              <a:t>state’s laws</a:t>
            </a:r>
            <a:r>
              <a:rPr lang="en-US" altLang="en-US" sz="1000">
                <a:latin typeface="Arial" charset="0"/>
                <a:cs typeface="Arial" charset="0"/>
              </a:rPr>
              <a:t> govern interpretation of the agreement </a:t>
            </a:r>
            <a:endParaRPr lang="en-US" altLang="en-US" sz="1000">
              <a:cs typeface="Times New Roman" charset="0"/>
            </a:endParaRPr>
          </a:p>
          <a:p>
            <a:pPr algn="just">
              <a:buFontTx/>
              <a:buChar char="•"/>
            </a:pPr>
            <a:r>
              <a:rPr lang="en-US" altLang="en-US" sz="1000" b="1">
                <a:latin typeface="Arial" charset="0"/>
                <a:cs typeface="Arial" charset="0"/>
              </a:rPr>
              <a:t>Signatures </a:t>
            </a:r>
            <a:r>
              <a:rPr lang="en-US" altLang="en-US" sz="1000">
                <a:latin typeface="Arial" charset="0"/>
                <a:cs typeface="Arial" charset="0"/>
              </a:rPr>
              <a:t>of all parties and </a:t>
            </a:r>
            <a:r>
              <a:rPr lang="en-US" altLang="en-US" sz="1000" b="1">
                <a:latin typeface="Arial" charset="0"/>
                <a:cs typeface="Arial" charset="0"/>
              </a:rPr>
              <a:t>dates</a:t>
            </a:r>
            <a:r>
              <a:rPr lang="en-US" altLang="en-US" sz="1000">
                <a:latin typeface="Arial" charset="0"/>
                <a:cs typeface="Arial" charset="0"/>
              </a:rPr>
              <a:t> of signing </a:t>
            </a:r>
            <a:endParaRPr lang="en-US" altLang="en-US" sz="1000">
              <a:cs typeface="Times New Roman" charset="0"/>
            </a:endParaRPr>
          </a:p>
          <a:p>
            <a:endParaRPr lang="en-US" altLang="en-US" sz="10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4E92E4-F2B2-47AA-A2B6-5AC96CB2DDD6}" type="slidenum">
              <a:rPr lang="en-US" altLang="en-US"/>
              <a:pPr/>
              <a:t>8</a:t>
            </a:fld>
            <a:endParaRPr lang="en-US" altLang="en-US"/>
          </a:p>
        </p:txBody>
      </p:sp>
      <p:sp>
        <p:nvSpPr>
          <p:cNvPr id="11266" name="Rectangle 2"/>
          <p:cNvSpPr>
            <a:spLocks noChangeArrowheads="1" noTextEdit="1"/>
          </p:cNvSpPr>
          <p:nvPr>
            <p:ph type="sldImg"/>
          </p:nvPr>
        </p:nvSpPr>
        <p:spPr>
          <a:ln/>
        </p:spPr>
      </p:sp>
      <p:sp>
        <p:nvSpPr>
          <p:cNvPr id="11267" name="Rectangle 3"/>
          <p:cNvSpPr>
            <a:spLocks noGrp="1" noChangeArrowheads="1"/>
          </p:cNvSpPr>
          <p:nvPr>
            <p:ph type="body" idx="1"/>
          </p:nvPr>
        </p:nvSpPr>
        <p:spPr/>
        <p:txBody>
          <a:bodyPr/>
          <a:lstStyle/>
          <a:p>
            <a:pPr algn="just"/>
            <a:r>
              <a:rPr lang="en-US" altLang="en-US" u="sng">
                <a:latin typeface="Arial" charset="0"/>
                <a:cs typeface="Arial" charset="0"/>
              </a:rPr>
              <a:t>Other Compensation Options</a:t>
            </a:r>
          </a:p>
          <a:p>
            <a:pPr algn="just"/>
            <a:endParaRPr lang="en-US" altLang="en-US" u="sng">
              <a:latin typeface="Arial" charset="0"/>
              <a:cs typeface="Arial" charset="0"/>
            </a:endParaRPr>
          </a:p>
          <a:p>
            <a:pPr algn="just"/>
            <a:r>
              <a:rPr lang="en-US" altLang="en-US">
                <a:latin typeface="Arial" charset="0"/>
                <a:cs typeface="Times New Roman" charset="0"/>
              </a:rPr>
              <a:t>Smaller associations may not be able to afford high-paying salaries for chief executives, but may be able to compensate with other attractive aspects of the employment package, to be included in the contract.  Examples include bonuses, deferred compensation plans, pension plans, savings plans, life and disability insurance, continuing education benefits, professional association memberships, etc.  All of these compensation options have their own sets of legal and financial considerations, and none should be instituted without the assistance of experienced professional advisors.  </a:t>
            </a:r>
          </a:p>
          <a:p>
            <a:pPr algn="just"/>
            <a:r>
              <a:rPr lang="en-US" altLang="en-US">
                <a:latin typeface="Arial" charset="0"/>
                <a:cs typeface="Arial" charset="0"/>
              </a:rPr>
              <a:t> </a:t>
            </a:r>
            <a:endParaRPr lang="en-US" altLang="en-US">
              <a:cs typeface="Times New Roman" charset="0"/>
            </a:endParaRPr>
          </a:p>
          <a:p>
            <a:r>
              <a:rPr lang="en-US" altLang="en-US" b="1">
                <a:latin typeface="Arial" charset="0"/>
                <a:cs typeface="Arial" charset="0"/>
              </a:rPr>
              <a:t>All compensation options must be reviewed carefully to ensure the association’s compliance with IRS codes and other federal and state regulations, especially where they result in taxable income to the executive.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DE8966-AE7D-49AD-88D4-7EC62FAB7FCE}" type="slidenum">
              <a:rPr lang="en-US" altLang="en-US"/>
              <a:pPr/>
              <a:t>9</a:t>
            </a:fld>
            <a:endParaRPr lang="en-US" altLang="en-US"/>
          </a:p>
        </p:txBody>
      </p:sp>
      <p:sp>
        <p:nvSpPr>
          <p:cNvPr id="13314" name="Rectangle 2"/>
          <p:cNvSpPr>
            <a:spLocks noChangeArrowheads="1" noTextEdit="1"/>
          </p:cNvSpPr>
          <p:nvPr>
            <p:ph type="sldImg"/>
          </p:nvPr>
        </p:nvSpPr>
        <p:spPr>
          <a:ln/>
        </p:spPr>
      </p:sp>
      <p:sp>
        <p:nvSpPr>
          <p:cNvPr id="13315" name="Rectangle 3"/>
          <p:cNvSpPr>
            <a:spLocks noGrp="1" noChangeArrowheads="1"/>
          </p:cNvSpPr>
          <p:nvPr>
            <p:ph type="body" idx="1"/>
          </p:nvPr>
        </p:nvSpPr>
        <p:spPr/>
        <p:txBody>
          <a:bodyPr/>
          <a:lstStyle/>
          <a:p>
            <a:pPr algn="just"/>
            <a:r>
              <a:rPr lang="en-US" altLang="en-US" u="sng">
                <a:latin typeface="Arial" charset="0"/>
                <a:cs typeface="Arial" charset="0"/>
              </a:rPr>
              <a:t>Accountability of the Executive </a:t>
            </a:r>
          </a:p>
          <a:p>
            <a:pPr algn="just"/>
            <a:r>
              <a:rPr lang="en-US" altLang="en-US">
                <a:latin typeface="Arial" charset="0"/>
                <a:cs typeface="Arial" charset="0"/>
              </a:rPr>
              <a:t> </a:t>
            </a:r>
            <a:endParaRPr lang="en-US" altLang="en-US">
              <a:cs typeface="Times New Roman" charset="0"/>
            </a:endParaRPr>
          </a:p>
          <a:p>
            <a:pPr algn="just"/>
            <a:r>
              <a:rPr lang="en-US" altLang="en-US">
                <a:latin typeface="Arial" charset="0"/>
                <a:cs typeface="Times New Roman" charset="0"/>
              </a:rPr>
              <a:t>In most non-profit organizations, the Board of Directors has the responsibility to provide the association with a competent chief executive, and in return to provide that executive with the support and feedback necessary to succeed.  </a:t>
            </a:r>
          </a:p>
          <a:p>
            <a:pPr algn="just"/>
            <a:endParaRPr lang="en-US" altLang="en-US">
              <a:latin typeface="Arial" charset="0"/>
              <a:cs typeface="Times New Roman" charset="0"/>
            </a:endParaRPr>
          </a:p>
          <a:p>
            <a:pPr algn="just"/>
            <a:r>
              <a:rPr lang="en-US" altLang="en-US">
                <a:latin typeface="Arial" charset="0"/>
                <a:cs typeface="Times New Roman" charset="0"/>
              </a:rPr>
              <a:t>In most associations, the Executive is the only staff person who is directly accountable to the Board or voluntary side of the organization.  The Executive is accountable to the Board of Directors through the Chair of the Board, and therefore authority passes from the Board to the Board Chair to the Executive.  All association staff are accountable to the Executive directly, or through an orderly chain of command.  This arrangement helps to avoid multiple lines of accountability and confusion among all involved.  </a:t>
            </a:r>
          </a:p>
          <a:p>
            <a:pPr algn="just"/>
            <a:endParaRPr lang="en-US" altLang="en-US">
              <a:latin typeface="Arial" charset="0"/>
              <a:cs typeface="Times New Roman" charset="0"/>
            </a:endParaRPr>
          </a:p>
          <a:p>
            <a:pPr algn="just"/>
            <a:r>
              <a:rPr lang="en-US" altLang="en-US">
                <a:latin typeface="Arial" charset="0"/>
                <a:cs typeface="Times New Roman" charset="0"/>
              </a:rPr>
              <a:t>The most successful associations are characterized by trust and open communication between the Executive and Board of Directors. </a:t>
            </a:r>
          </a:p>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F75A9E-A5F3-4BF3-BE3D-FB8F29FAFB13}" type="slidenum">
              <a:rPr lang="en-US" altLang="en-US"/>
              <a:pPr/>
              <a:t>11</a:t>
            </a:fld>
            <a:endParaRPr lang="en-US" altLang="en-US"/>
          </a:p>
        </p:txBody>
      </p:sp>
      <p:sp>
        <p:nvSpPr>
          <p:cNvPr id="15362" name="Rectangle 2"/>
          <p:cNvSpPr>
            <a:spLocks noChangeArrowheads="1" noTextEdit="1"/>
          </p:cNvSpPr>
          <p:nvPr>
            <p:ph type="sldImg"/>
          </p:nvPr>
        </p:nvSpPr>
        <p:spPr>
          <a:ln/>
        </p:spPr>
      </p:sp>
      <p:sp>
        <p:nvSpPr>
          <p:cNvPr id="15363" name="Rectangle 3"/>
          <p:cNvSpPr>
            <a:spLocks noGrp="1" noChangeArrowheads="1"/>
          </p:cNvSpPr>
          <p:nvPr>
            <p:ph type="body" idx="1"/>
          </p:nvPr>
        </p:nvSpPr>
        <p:spPr/>
        <p:txBody>
          <a:bodyPr/>
          <a:lstStyle/>
          <a:p>
            <a:pPr algn="just"/>
            <a:r>
              <a:rPr lang="en-US" altLang="en-US" u="sng">
                <a:latin typeface="Arial" charset="0"/>
                <a:cs typeface="Arial" charset="0"/>
              </a:rPr>
              <a:t>Assessment of the Executive</a:t>
            </a:r>
            <a:r>
              <a:rPr lang="en-US" altLang="en-US" b="1">
                <a:latin typeface="Arial" charset="0"/>
                <a:cs typeface="Arial" charset="0"/>
              </a:rPr>
              <a:t> </a:t>
            </a:r>
          </a:p>
          <a:p>
            <a:pPr algn="just"/>
            <a:r>
              <a:rPr lang="en-US" altLang="en-US">
                <a:latin typeface="Arial" charset="0"/>
                <a:cs typeface="Times New Roman" charset="0"/>
              </a:rPr>
              <a:t> </a:t>
            </a:r>
          </a:p>
          <a:p>
            <a:pPr algn="just"/>
            <a:r>
              <a:rPr lang="en-US" altLang="en-US">
                <a:latin typeface="Arial" charset="0"/>
                <a:cs typeface="Times New Roman" charset="0"/>
              </a:rPr>
              <a:t>Evaluating the Executive is a primary responsibility of a non-profit association’s Board of Directors.  </a:t>
            </a:r>
          </a:p>
          <a:p>
            <a:pPr algn="just"/>
            <a:endParaRPr lang="en-US" altLang="en-US">
              <a:latin typeface="Arial" charset="0"/>
              <a:cs typeface="Times New Roman" charset="0"/>
            </a:endParaRPr>
          </a:p>
          <a:p>
            <a:pPr algn="just"/>
            <a:r>
              <a:rPr lang="en-US" altLang="en-US">
                <a:latin typeface="Arial" charset="0"/>
                <a:cs typeface="Times New Roman" charset="0"/>
              </a:rPr>
              <a:t>The Board not only performs the evaluation, but sets the standards by which the Executive is evaluated.  </a:t>
            </a:r>
          </a:p>
          <a:p>
            <a:pPr algn="just"/>
            <a:endParaRPr lang="en-US" altLang="en-US">
              <a:latin typeface="Arial" charset="0"/>
              <a:cs typeface="Times New Roman" charset="0"/>
            </a:endParaRPr>
          </a:p>
          <a:p>
            <a:pPr algn="just"/>
            <a:r>
              <a:rPr lang="en-US" altLang="en-US">
                <a:latin typeface="Arial" charset="0"/>
                <a:cs typeface="Times New Roman" charset="0"/>
              </a:rPr>
              <a:t>The goal of this assessment is to gain the ability to recognize problems in the Executive’s management of the association, and to initiate corrective action.   </a:t>
            </a:r>
          </a:p>
          <a:p>
            <a:pPr algn="just"/>
            <a:r>
              <a:rPr lang="en-US" altLang="en-US" i="1">
                <a:latin typeface="Arial" charset="0"/>
                <a:cs typeface="Arial" charset="0"/>
              </a:rPr>
              <a:t> </a:t>
            </a:r>
            <a:endParaRPr lang="en-US" altLang="en-US">
              <a:cs typeface="Times New Roman" charset="0"/>
            </a:endParaRPr>
          </a:p>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AD3CF2-3683-4CE6-8FC8-DE1C6315E8E4}" type="slidenum">
              <a:rPr lang="en-US" altLang="en-US"/>
              <a:pPr/>
              <a:t>13</a:t>
            </a:fld>
            <a:endParaRPr lang="en-US" altLang="en-US"/>
          </a:p>
        </p:txBody>
      </p:sp>
      <p:sp>
        <p:nvSpPr>
          <p:cNvPr id="17410" name="Rectangle 2"/>
          <p:cNvSpPr>
            <a:spLocks noChangeArrowheads="1" noTextEdit="1"/>
          </p:cNvSpPr>
          <p:nvPr>
            <p:ph type="sldImg"/>
          </p:nvPr>
        </p:nvSpPr>
        <p:spPr>
          <a:ln/>
        </p:spPr>
      </p:sp>
      <p:sp>
        <p:nvSpPr>
          <p:cNvPr id="17411" name="Rectangle 3"/>
          <p:cNvSpPr>
            <a:spLocks noGrp="1" noChangeArrowheads="1"/>
          </p:cNvSpPr>
          <p:nvPr>
            <p:ph type="body" idx="1"/>
          </p:nvPr>
        </p:nvSpPr>
        <p:spPr/>
        <p:txBody>
          <a:bodyPr/>
          <a:lstStyle/>
          <a:p>
            <a:pPr marL="228600" indent="-228600" algn="just"/>
            <a:r>
              <a:rPr lang="en-US" altLang="en-US" u="sng">
                <a:latin typeface="Arial" charset="0"/>
                <a:cs typeface="Arial" charset="0"/>
              </a:rPr>
              <a:t>Benefits of Evaluating the Executive Director:</a:t>
            </a:r>
            <a:endParaRPr lang="en-US" altLang="en-US">
              <a:cs typeface="Times New Roman" charset="0"/>
            </a:endParaRPr>
          </a:p>
          <a:p>
            <a:pPr marL="228600" indent="-228600" algn="just">
              <a:buFontTx/>
              <a:buAutoNum type="arabicPeriod"/>
            </a:pPr>
            <a:r>
              <a:rPr lang="en-US" altLang="en-US">
                <a:latin typeface="Arial" charset="0"/>
                <a:cs typeface="Arial" charset="0"/>
              </a:rPr>
              <a:t>The evaluation process makes it necessary for the Executive to have a </a:t>
            </a:r>
            <a:r>
              <a:rPr lang="en-US" altLang="en-US" b="1">
                <a:latin typeface="Arial" charset="0"/>
                <a:cs typeface="Arial" charset="0"/>
              </a:rPr>
              <a:t>clearly defined job description</a:t>
            </a:r>
            <a:r>
              <a:rPr lang="en-US" altLang="en-US">
                <a:latin typeface="Arial" charset="0"/>
                <a:cs typeface="Arial" charset="0"/>
              </a:rPr>
              <a:t>, thereby clarifying the boundaries for his or her responsibilities.  </a:t>
            </a:r>
            <a:endParaRPr lang="en-US" altLang="en-US"/>
          </a:p>
          <a:p>
            <a:pPr marL="228600" indent="-228600" algn="just">
              <a:buFontTx/>
              <a:buAutoNum type="arabicPeriod"/>
            </a:pPr>
            <a:r>
              <a:rPr lang="en-US" altLang="en-US">
                <a:latin typeface="Arial" charset="0"/>
                <a:cs typeface="Arial" charset="0"/>
              </a:rPr>
              <a:t>Ensures the </a:t>
            </a:r>
            <a:r>
              <a:rPr lang="en-US" altLang="en-US" b="1">
                <a:latin typeface="Arial" charset="0"/>
                <a:cs typeface="Arial" charset="0"/>
              </a:rPr>
              <a:t>Board</a:t>
            </a:r>
            <a:r>
              <a:rPr lang="en-US" altLang="en-US">
                <a:latin typeface="Arial" charset="0"/>
                <a:cs typeface="Arial" charset="0"/>
              </a:rPr>
              <a:t> is meeting its duty to effectively lead the organization </a:t>
            </a:r>
            <a:endParaRPr lang="en-US" altLang="en-US"/>
          </a:p>
          <a:p>
            <a:pPr marL="228600" indent="-228600" algn="just">
              <a:buFontTx/>
              <a:buAutoNum type="arabicPeriod"/>
            </a:pPr>
            <a:r>
              <a:rPr lang="en-US" altLang="en-US">
                <a:latin typeface="Arial" charset="0"/>
                <a:cs typeface="Arial" charset="0"/>
              </a:rPr>
              <a:t>Ensures </a:t>
            </a:r>
            <a:r>
              <a:rPr lang="en-US" altLang="en-US" b="1">
                <a:latin typeface="Arial" charset="0"/>
                <a:cs typeface="Arial" charset="0"/>
              </a:rPr>
              <a:t>organizational goals</a:t>
            </a:r>
            <a:r>
              <a:rPr lang="en-US" altLang="en-US">
                <a:latin typeface="Arial" charset="0"/>
                <a:cs typeface="Arial" charset="0"/>
              </a:rPr>
              <a:t> are being met </a:t>
            </a:r>
            <a:endParaRPr lang="en-US" altLang="en-US"/>
          </a:p>
          <a:p>
            <a:pPr marL="228600" indent="-228600" algn="just">
              <a:buFontTx/>
              <a:buAutoNum type="arabicPeriod"/>
            </a:pPr>
            <a:r>
              <a:rPr lang="en-US" altLang="en-US">
                <a:latin typeface="Arial" charset="0"/>
                <a:cs typeface="Arial" charset="0"/>
              </a:rPr>
              <a:t>Ensures </a:t>
            </a:r>
            <a:r>
              <a:rPr lang="en-US" altLang="en-US" b="1">
                <a:latin typeface="Arial" charset="0"/>
                <a:cs typeface="Arial" charset="0"/>
              </a:rPr>
              <a:t>continued development</a:t>
            </a:r>
            <a:r>
              <a:rPr lang="en-US" altLang="en-US">
                <a:latin typeface="Arial" charset="0"/>
                <a:cs typeface="Arial" charset="0"/>
              </a:rPr>
              <a:t> of the Executive to more effectively conduct his or her role </a:t>
            </a:r>
            <a:endParaRPr lang="en-US" altLang="en-US"/>
          </a:p>
          <a:p>
            <a:pPr marL="228600" indent="-228600" algn="just">
              <a:buFontTx/>
              <a:buAutoNum type="arabicPeriod"/>
            </a:pPr>
            <a:r>
              <a:rPr lang="en-US" altLang="en-US">
                <a:latin typeface="Arial" charset="0"/>
                <a:cs typeface="Arial" charset="0"/>
              </a:rPr>
              <a:t>Ensures a </a:t>
            </a:r>
            <a:r>
              <a:rPr lang="en-US" altLang="en-US" b="1">
                <a:latin typeface="Arial" charset="0"/>
                <a:cs typeface="Arial" charset="0"/>
              </a:rPr>
              <a:t>formal and documented evaluation process</a:t>
            </a:r>
            <a:r>
              <a:rPr lang="en-US" altLang="en-US">
                <a:latin typeface="Arial" charset="0"/>
                <a:cs typeface="Arial" charset="0"/>
              </a:rPr>
              <a:t> that meets standards of fairness and practicality</a:t>
            </a:r>
            <a:endParaRPr lang="en-US" altLang="en-US"/>
          </a:p>
          <a:p>
            <a:pPr marL="228600" indent="-228600" algn="just">
              <a:buFontTx/>
              <a:buAutoNum type="arabicPeriod"/>
            </a:pPr>
            <a:r>
              <a:rPr lang="en-US" altLang="en-US">
                <a:latin typeface="Arial" charset="0"/>
                <a:cs typeface="Arial" charset="0"/>
              </a:rPr>
              <a:t>Ensures the Executive values his or her role, is benefiting from it, and therefore is more likely to </a:t>
            </a:r>
            <a:r>
              <a:rPr lang="en-US" altLang="en-US" b="1">
                <a:latin typeface="Arial" charset="0"/>
                <a:cs typeface="Arial" charset="0"/>
              </a:rPr>
              <a:t>stay</a:t>
            </a:r>
            <a:endParaRPr lang="en-US" altLang="en-US" b="1"/>
          </a:p>
          <a:p>
            <a:pPr marL="228600" indent="-228600" algn="just">
              <a:buFontTx/>
              <a:buAutoNum type="arabicPeriod"/>
            </a:pPr>
            <a:r>
              <a:rPr lang="en-US" altLang="en-US">
                <a:latin typeface="Arial" charset="0"/>
                <a:cs typeface="Arial" charset="0"/>
              </a:rPr>
              <a:t>Leaves </a:t>
            </a:r>
            <a:r>
              <a:rPr lang="en-US" altLang="en-US" b="1">
                <a:latin typeface="Arial" charset="0"/>
                <a:cs typeface="Arial" charset="0"/>
              </a:rPr>
              <a:t>written record</a:t>
            </a:r>
            <a:r>
              <a:rPr lang="en-US" altLang="en-US">
                <a:latin typeface="Arial" charset="0"/>
                <a:cs typeface="Arial" charset="0"/>
              </a:rPr>
              <a:t> of the Board’s impression of the Executive’s performance in case this record is needed for future verification, such as for salary increases, termination, etc. </a:t>
            </a:r>
            <a:endParaRPr lang="en-US" altLang="en-US"/>
          </a:p>
          <a:p>
            <a:pPr marL="228600" indent="-228600" algn="just">
              <a:buFontTx/>
              <a:buAutoNum type="arabicPeriod"/>
            </a:pPr>
            <a:r>
              <a:rPr lang="en-US" altLang="en-US">
                <a:latin typeface="Arial" charset="0"/>
                <a:cs typeface="Arial" charset="0"/>
              </a:rPr>
              <a:t>The evaluation establishes </a:t>
            </a:r>
            <a:r>
              <a:rPr lang="en-US" altLang="en-US" b="1">
                <a:latin typeface="Arial" charset="0"/>
                <a:cs typeface="Arial" charset="0"/>
              </a:rPr>
              <a:t>annual expectations</a:t>
            </a:r>
            <a:r>
              <a:rPr lang="en-US" altLang="en-US">
                <a:latin typeface="Arial" charset="0"/>
                <a:cs typeface="Arial" charset="0"/>
              </a:rPr>
              <a:t> that assist the Executive in focusing on Board priorities for the upcoming year.  </a:t>
            </a:r>
            <a:endParaRPr lang="en-US" altLang="en-US"/>
          </a:p>
          <a:p>
            <a:pPr marL="228600" indent="-228600" algn="just">
              <a:buFontTx/>
              <a:buAutoNum type="arabicPeriod"/>
            </a:pPr>
            <a:r>
              <a:rPr lang="en-US" altLang="en-US">
                <a:latin typeface="Arial" charset="0"/>
                <a:cs typeface="Arial" charset="0"/>
              </a:rPr>
              <a:t>If the Board is satisfied with the Executive’s performance, it has the opportunity to express its</a:t>
            </a:r>
            <a:r>
              <a:rPr lang="en-US" altLang="en-US" b="1">
                <a:latin typeface="Arial" charset="0"/>
                <a:cs typeface="Arial" charset="0"/>
              </a:rPr>
              <a:t> satisfaction </a:t>
            </a:r>
            <a:r>
              <a:rPr lang="en-US" altLang="en-US">
                <a:latin typeface="Arial" charset="0"/>
                <a:cs typeface="Arial" charset="0"/>
              </a:rPr>
              <a:t>by approving a salary increase.  </a:t>
            </a:r>
            <a:endParaRPr lang="en-US" altLang="en-US"/>
          </a:p>
          <a:p>
            <a:pPr marL="228600" indent="-228600"/>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FE7AE0-6502-4CCB-AD8F-3E6B73AF90A8}" type="slidenum">
              <a:rPr lang="en-US" altLang="en-US"/>
              <a:pPr/>
              <a:t>14</a:t>
            </a:fld>
            <a:endParaRPr lang="en-US" altLang="en-US"/>
          </a:p>
        </p:txBody>
      </p:sp>
      <p:sp>
        <p:nvSpPr>
          <p:cNvPr id="19458" name="Rectangle 2"/>
          <p:cNvSpPr>
            <a:spLocks noChangeArrowheads="1" noTextEdit="1"/>
          </p:cNvSpPr>
          <p:nvPr>
            <p:ph type="sldImg"/>
          </p:nvPr>
        </p:nvSpPr>
        <p:spPr>
          <a:ln/>
        </p:spPr>
      </p:sp>
      <p:sp>
        <p:nvSpPr>
          <p:cNvPr id="19459" name="Rectangle 3"/>
          <p:cNvSpPr>
            <a:spLocks noGrp="1" noChangeArrowheads="1"/>
          </p:cNvSpPr>
          <p:nvPr>
            <p:ph type="body" idx="1"/>
          </p:nvPr>
        </p:nvSpPr>
        <p:spPr/>
        <p:txBody>
          <a:bodyPr/>
          <a:lstStyle/>
          <a:p>
            <a:pPr algn="just"/>
            <a:r>
              <a:rPr lang="en-US" altLang="en-US" u="sng">
                <a:latin typeface="Arial" charset="0"/>
                <a:cs typeface="Arial" charset="0"/>
              </a:rPr>
              <a:t>Tips for Conducting Evaluations of the Executive</a:t>
            </a:r>
            <a:endParaRPr lang="en-US" altLang="en-US">
              <a:cs typeface="Times New Roman" charset="0"/>
            </a:endParaRPr>
          </a:p>
          <a:p>
            <a:pPr algn="just"/>
            <a:r>
              <a:rPr lang="en-US" altLang="en-US">
                <a:latin typeface="Arial" charset="0"/>
                <a:cs typeface="Arial" charset="0"/>
              </a:rPr>
              <a:t> </a:t>
            </a:r>
            <a:endParaRPr lang="en-US" altLang="en-US">
              <a:cs typeface="Times New Roman" charset="0"/>
            </a:endParaRPr>
          </a:p>
          <a:p>
            <a:pPr algn="just">
              <a:buFontTx/>
              <a:buChar char="•"/>
            </a:pPr>
            <a:r>
              <a:rPr lang="en-US" altLang="en-US">
                <a:latin typeface="Arial" charset="0"/>
                <a:cs typeface="Arial" charset="0"/>
              </a:rPr>
              <a:t>The actual specifics of the evaluation are less important than ensuring that the evaluation is conducted </a:t>
            </a:r>
            <a:r>
              <a:rPr lang="en-US" altLang="en-US" b="1">
                <a:latin typeface="Arial" charset="0"/>
                <a:cs typeface="Arial" charset="0"/>
              </a:rPr>
              <a:t>regularly,</a:t>
            </a:r>
            <a:r>
              <a:rPr lang="en-US" altLang="en-US">
                <a:latin typeface="Arial" charset="0"/>
                <a:cs typeface="Arial" charset="0"/>
              </a:rPr>
              <a:t> usually annually. </a:t>
            </a:r>
            <a:endParaRPr lang="en-US" altLang="en-US">
              <a:cs typeface="Times New Roman" charset="0"/>
            </a:endParaRPr>
          </a:p>
          <a:p>
            <a:pPr algn="just">
              <a:buFontTx/>
              <a:buChar char="•"/>
            </a:pPr>
            <a:r>
              <a:rPr lang="en-US" altLang="en-US">
                <a:latin typeface="Arial" charset="0"/>
                <a:cs typeface="Arial" charset="0"/>
              </a:rPr>
              <a:t>The process should be </a:t>
            </a:r>
            <a:r>
              <a:rPr lang="en-US" altLang="en-US" b="1">
                <a:latin typeface="Arial" charset="0"/>
                <a:cs typeface="Arial" charset="0"/>
              </a:rPr>
              <a:t>fully documented</a:t>
            </a:r>
            <a:r>
              <a:rPr lang="en-US" altLang="en-US">
                <a:latin typeface="Arial" charset="0"/>
                <a:cs typeface="Arial" charset="0"/>
              </a:rPr>
              <a:t> as an association procedure so that the process is well understood and carried out consistently year to year. </a:t>
            </a:r>
            <a:endParaRPr lang="en-US" altLang="en-US">
              <a:cs typeface="Times New Roman" charset="0"/>
            </a:endParaRPr>
          </a:p>
          <a:p>
            <a:pPr algn="just">
              <a:buFontTx/>
              <a:buChar char="•"/>
            </a:pPr>
            <a:r>
              <a:rPr lang="en-US" altLang="en-US">
                <a:latin typeface="Arial" charset="0"/>
                <a:cs typeface="Arial" charset="0"/>
              </a:rPr>
              <a:t>If </a:t>
            </a:r>
            <a:r>
              <a:rPr lang="en-US" altLang="en-US" b="1">
                <a:latin typeface="Arial" charset="0"/>
                <a:cs typeface="Arial" charset="0"/>
              </a:rPr>
              <a:t>staff members</a:t>
            </a:r>
            <a:r>
              <a:rPr lang="en-US" altLang="en-US">
                <a:latin typeface="Arial" charset="0"/>
                <a:cs typeface="Arial" charset="0"/>
              </a:rPr>
              <a:t> are involved in the evaluation of the Executive, be sure this procedure is clearly specified and understood by the Executive. </a:t>
            </a:r>
            <a:endParaRPr lang="en-US" altLang="en-US">
              <a:cs typeface="Times New Roman" charset="0"/>
            </a:endParaRPr>
          </a:p>
          <a:p>
            <a:pPr algn="just">
              <a:buFontTx/>
              <a:buChar char="•"/>
            </a:pPr>
            <a:r>
              <a:rPr lang="en-US" altLang="en-US">
                <a:latin typeface="Arial" charset="0"/>
                <a:cs typeface="Arial" charset="0"/>
              </a:rPr>
              <a:t>The evaluation should be carried out by a </a:t>
            </a:r>
            <a:r>
              <a:rPr lang="en-US" altLang="en-US" b="1">
                <a:latin typeface="Arial" charset="0"/>
                <a:cs typeface="Arial" charset="0"/>
              </a:rPr>
              <a:t>Board committee</a:t>
            </a:r>
            <a:r>
              <a:rPr lang="en-US" altLang="en-US">
                <a:latin typeface="Arial" charset="0"/>
                <a:cs typeface="Arial" charset="0"/>
              </a:rPr>
              <a:t> rather than a single Board member.  </a:t>
            </a:r>
            <a:endParaRPr lang="en-US" altLang="en-US">
              <a:cs typeface="Times New Roman" charset="0"/>
            </a:endParaRPr>
          </a:p>
          <a:p>
            <a:pPr algn="just">
              <a:buFontTx/>
              <a:buChar char="•"/>
            </a:pPr>
            <a:r>
              <a:rPr lang="en-US" altLang="en-US">
                <a:latin typeface="Arial" charset="0"/>
                <a:cs typeface="Arial" charset="0"/>
              </a:rPr>
              <a:t>If the Board perceives the Executive to have performance issues, Board members can initiate an evaluation; however, it is wise to be sure these perceptions are </a:t>
            </a:r>
            <a:r>
              <a:rPr lang="en-US" altLang="en-US" b="1">
                <a:latin typeface="Arial" charset="0"/>
                <a:cs typeface="Arial" charset="0"/>
              </a:rPr>
              <a:t>based on seen behaviors</a:t>
            </a:r>
            <a:r>
              <a:rPr lang="en-US" altLang="en-US">
                <a:latin typeface="Arial" charset="0"/>
                <a:cs typeface="Arial" charset="0"/>
              </a:rPr>
              <a:t> rather than on personality characteristics.  </a:t>
            </a:r>
            <a:endParaRPr lang="en-US" altLang="en-US">
              <a:cs typeface="Times New Roman" charset="0"/>
            </a:endParaRPr>
          </a:p>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ltLang="en-US"/>
          </a:p>
        </p:txBody>
      </p:sp>
      <p:sp>
        <p:nvSpPr>
          <p:cNvPr id="19" name="Footer Placeholder 18"/>
          <p:cNvSpPr>
            <a:spLocks noGrp="1"/>
          </p:cNvSpPr>
          <p:nvPr>
            <p:ph type="ftr" sz="quarter" idx="11"/>
          </p:nvPr>
        </p:nvSpPr>
        <p:spPr/>
        <p:txBody>
          <a:bodyPr/>
          <a:lstStyle/>
          <a:p>
            <a:endParaRPr lang="en-US" altLang="en-US"/>
          </a:p>
        </p:txBody>
      </p:sp>
      <p:sp>
        <p:nvSpPr>
          <p:cNvPr id="27" name="Slide Number Placeholder 26"/>
          <p:cNvSpPr>
            <a:spLocks noGrp="1"/>
          </p:cNvSpPr>
          <p:nvPr>
            <p:ph type="sldNum" sz="quarter" idx="12"/>
          </p:nvPr>
        </p:nvSpPr>
        <p:spPr/>
        <p:txBody>
          <a:bodyPr/>
          <a:lstStyle/>
          <a:p>
            <a:fld id="{4BB6F272-E719-4595-A75A-49851D25C956}"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A2FDD79-25D3-4E67-B093-EA3BBCC5BD35}"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AD6D1420-3E54-4E1B-998F-F0454BD5066D}"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1BC945B-B9B0-4D6E-A0F5-65222EF1CBCD}"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A8E02B4D-A8D1-4F8C-A564-7467B04238D3}"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102B862B-0FC6-4C8E-8954-CD8DEA753D39}"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7E32B4EF-948A-4B9E-A655-35B08248A745}" type="slidenum">
              <a:rPr lang="en-US" altLang="en-US" smtClean="0"/>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5D856F33-3C80-4E7E-852B-47129B05154A}"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FB7B86E4-458F-4554-BCA3-2D58CA68C47A}"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5F86D1F3-A09E-4797-8460-30E07571AF71}" type="slidenum">
              <a:rPr lang="en-US" altLang="en-US" smtClean="0"/>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a:xfrm>
            <a:off x="8077200" y="6356350"/>
            <a:ext cx="609600" cy="365125"/>
          </a:xfrm>
        </p:spPr>
        <p:txBody>
          <a:bodyPr/>
          <a:lstStyle/>
          <a:p>
            <a:fld id="{8CF4EA69-4B25-4C51-A9C4-A87B04C5F8ED}" type="slidenum">
              <a:rPr lang="en-US" altLang="en-US" smtClean="0"/>
              <a:pPr/>
              <a:t>‹#›</a:t>
            </a:fld>
            <a:endParaRPr lang="en-US"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B459E5F-92B8-4526-A689-79281393EB5B}" type="slidenum">
              <a:rPr lang="en-US" altLang="en-US" smtClean="0"/>
              <a:pPr/>
              <a:t>‹#›</a:t>
            </a:fld>
            <a:endParaRPr lang="en-US"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boardsourc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mncn.org/"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Autofit/>
          </a:bodyPr>
          <a:lstStyle/>
          <a:p>
            <a:r>
              <a:rPr lang="en-US" altLang="en-US" sz="5400" dirty="0" smtClean="0"/>
              <a:t>Board Training Kits:</a:t>
            </a:r>
            <a:br>
              <a:rPr lang="en-US" altLang="en-US" sz="5400" dirty="0" smtClean="0"/>
            </a:br>
            <a:r>
              <a:rPr lang="en-US" altLang="en-US" sz="5400" dirty="0" smtClean="0"/>
              <a:t>#4 </a:t>
            </a:r>
            <a:r>
              <a:rPr lang="en-US" altLang="en-US" sz="5400" dirty="0"/>
              <a:t>Association Personnel – </a:t>
            </a:r>
            <a:r>
              <a:rPr lang="en-US" altLang="en-US" sz="5400" dirty="0" smtClean="0"/>
              <a:t/>
            </a:r>
            <a:br>
              <a:rPr lang="en-US" altLang="en-US" sz="5400" dirty="0" smtClean="0"/>
            </a:br>
            <a:r>
              <a:rPr lang="en-US" altLang="en-US" sz="5400" dirty="0" smtClean="0"/>
              <a:t>The </a:t>
            </a:r>
            <a:r>
              <a:rPr lang="en-US" altLang="en-US" sz="5400" dirty="0"/>
              <a:t>Executive Director </a:t>
            </a:r>
          </a:p>
        </p:txBody>
      </p:sp>
      <p:sp>
        <p:nvSpPr>
          <p:cNvPr id="2051" name="Rectangle 3"/>
          <p:cNvSpPr>
            <a:spLocks noGrp="1" noChangeArrowheads="1"/>
          </p:cNvSpPr>
          <p:nvPr>
            <p:ph type="subTitle" idx="1"/>
          </p:nvPr>
        </p:nvSpPr>
        <p:spPr>
          <a:xfrm>
            <a:off x="1371600" y="4419600"/>
            <a:ext cx="6400800" cy="1219200"/>
          </a:xfrm>
        </p:spPr>
        <p:txBody>
          <a:bodyPr/>
          <a:lstStyle/>
          <a:p>
            <a:r>
              <a:rPr lang="en-US" altLang="en-US" sz="2800"/>
              <a:t>Presented by the </a:t>
            </a:r>
          </a:p>
          <a:p>
            <a:r>
              <a:rPr lang="en-US" altLang="en-US" sz="2800"/>
              <a:t>Southern Early Childhood Association</a:t>
            </a:r>
            <a:r>
              <a:rPr lang="en-US" altLang="en-US"/>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 DISCUSSION * </a:t>
            </a:r>
          </a:p>
        </p:txBody>
      </p:sp>
      <p:sp>
        <p:nvSpPr>
          <p:cNvPr id="38915" name="Rectangle 3"/>
          <p:cNvSpPr>
            <a:spLocks noGrp="1" noChangeArrowheads="1"/>
          </p:cNvSpPr>
          <p:nvPr>
            <p:ph idx="1"/>
          </p:nvPr>
        </p:nvSpPr>
        <p:spPr/>
        <p:txBody>
          <a:bodyPr/>
          <a:lstStyle/>
          <a:p>
            <a:pPr>
              <a:buFontTx/>
              <a:buNone/>
            </a:pPr>
            <a:r>
              <a:rPr lang="en-US" altLang="en-US"/>
              <a:t>What does the chain of command for your association look like?  Draw it as a diagram, and clearly indicate the lines of accountability in your organization.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z="3600" u="sng"/>
              <a:t>Assessment of the Executive Director</a:t>
            </a:r>
            <a:r>
              <a:rPr lang="en-US" altLang="en-US"/>
              <a:t> </a:t>
            </a:r>
          </a:p>
        </p:txBody>
      </p:sp>
      <p:sp>
        <p:nvSpPr>
          <p:cNvPr id="14339" name="Rectangle 3"/>
          <p:cNvSpPr>
            <a:spLocks noGrp="1" noChangeArrowheads="1"/>
          </p:cNvSpPr>
          <p:nvPr>
            <p:ph idx="1"/>
          </p:nvPr>
        </p:nvSpPr>
        <p:spPr/>
        <p:txBody>
          <a:bodyPr/>
          <a:lstStyle/>
          <a:p>
            <a:r>
              <a:rPr lang="en-US" altLang="en-US"/>
              <a:t>Primary responsibility of the Board of Directors </a:t>
            </a:r>
          </a:p>
          <a:p>
            <a:r>
              <a:rPr lang="en-US" altLang="en-US"/>
              <a:t>Board sets the standards by which the Executive is evaluated </a:t>
            </a:r>
          </a:p>
          <a:p>
            <a:r>
              <a:rPr lang="en-US" altLang="en-US"/>
              <a:t>Assessment should give Board the ability to recognize management problems early in their course, and initiate corrective action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t>* DISCUSSION * </a:t>
            </a:r>
          </a:p>
        </p:txBody>
      </p:sp>
      <p:sp>
        <p:nvSpPr>
          <p:cNvPr id="39939" name="Rectangle 3"/>
          <p:cNvSpPr>
            <a:spLocks noGrp="1" noChangeArrowheads="1"/>
          </p:cNvSpPr>
          <p:nvPr>
            <p:ph idx="1"/>
          </p:nvPr>
        </p:nvSpPr>
        <p:spPr/>
        <p:txBody>
          <a:bodyPr/>
          <a:lstStyle/>
          <a:p>
            <a:pPr>
              <a:buFontTx/>
              <a:buNone/>
            </a:pPr>
            <a:r>
              <a:rPr lang="en-US" altLang="en-US"/>
              <a:t>What is the evaluation process for your association’s assessment of its Executive Director?  Who performs the evaluation, on what standards is it based, and how is the information presented to both the Executive and the Board after the evaluation?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219200"/>
          </a:xfrm>
        </p:spPr>
        <p:txBody>
          <a:bodyPr/>
          <a:lstStyle/>
          <a:p>
            <a:r>
              <a:rPr lang="en-US" altLang="en-US" sz="3200" u="sng"/>
              <a:t>Benefits of Evaluating the Executive Director</a:t>
            </a:r>
            <a:r>
              <a:rPr lang="en-US" altLang="en-US"/>
              <a:t> </a:t>
            </a:r>
          </a:p>
        </p:txBody>
      </p:sp>
      <p:sp>
        <p:nvSpPr>
          <p:cNvPr id="16387" name="Rectangle 3"/>
          <p:cNvSpPr>
            <a:spLocks noGrp="1" noChangeArrowheads="1"/>
          </p:cNvSpPr>
          <p:nvPr>
            <p:ph sz="half" idx="1"/>
          </p:nvPr>
        </p:nvSpPr>
        <p:spPr>
          <a:xfrm>
            <a:off x="685800" y="1676400"/>
            <a:ext cx="3810000" cy="4419600"/>
          </a:xfrm>
        </p:spPr>
        <p:txBody>
          <a:bodyPr/>
          <a:lstStyle/>
          <a:p>
            <a:pPr>
              <a:buFontTx/>
              <a:buNone/>
            </a:pPr>
            <a:r>
              <a:rPr lang="en-US" altLang="en-US" sz="2400"/>
              <a:t>1. Clarifies responsibilities </a:t>
            </a:r>
          </a:p>
          <a:p>
            <a:pPr>
              <a:buFontTx/>
              <a:buNone/>
            </a:pPr>
            <a:r>
              <a:rPr lang="en-US" altLang="en-US" sz="2400"/>
              <a:t>2. Ensures Board compliance </a:t>
            </a:r>
          </a:p>
          <a:p>
            <a:pPr>
              <a:buFontTx/>
              <a:buNone/>
            </a:pPr>
            <a:r>
              <a:rPr lang="en-US" altLang="en-US" sz="2400"/>
              <a:t>3. Ensures organizational goals are being met  </a:t>
            </a:r>
          </a:p>
          <a:p>
            <a:pPr>
              <a:buFontTx/>
              <a:buNone/>
            </a:pPr>
            <a:r>
              <a:rPr lang="en-US" altLang="en-US" sz="2400"/>
              <a:t>4. Continues professional development for the Executive</a:t>
            </a:r>
          </a:p>
          <a:p>
            <a:pPr>
              <a:buFontTx/>
              <a:buNone/>
            </a:pPr>
            <a:r>
              <a:rPr lang="en-US" altLang="en-US" sz="2400"/>
              <a:t>5. Ensures a formal and documented evaluation process  </a:t>
            </a:r>
          </a:p>
          <a:p>
            <a:endParaRPr lang="en-US" altLang="en-US" sz="2400"/>
          </a:p>
        </p:txBody>
      </p:sp>
      <p:sp>
        <p:nvSpPr>
          <p:cNvPr id="16388" name="Rectangle 4"/>
          <p:cNvSpPr>
            <a:spLocks noGrp="1" noChangeArrowheads="1"/>
          </p:cNvSpPr>
          <p:nvPr>
            <p:ph sz="half" idx="2"/>
          </p:nvPr>
        </p:nvSpPr>
        <p:spPr>
          <a:xfrm>
            <a:off x="4648200" y="1676400"/>
            <a:ext cx="3810000" cy="4419600"/>
          </a:xfrm>
        </p:spPr>
        <p:txBody>
          <a:bodyPr/>
          <a:lstStyle/>
          <a:p>
            <a:pPr>
              <a:buFontTx/>
              <a:buNone/>
            </a:pPr>
            <a:r>
              <a:rPr lang="en-US" altLang="en-US" sz="2400"/>
              <a:t>6. Encourages stability in the Executive position</a:t>
            </a:r>
          </a:p>
          <a:p>
            <a:pPr>
              <a:buFontTx/>
              <a:buNone/>
            </a:pPr>
            <a:r>
              <a:rPr lang="en-US" altLang="en-US" sz="2400"/>
              <a:t>7. Provides written record of Executive performance </a:t>
            </a:r>
          </a:p>
          <a:p>
            <a:pPr>
              <a:buFontTx/>
              <a:buNone/>
            </a:pPr>
            <a:r>
              <a:rPr lang="en-US" altLang="en-US" sz="2400"/>
              <a:t>8. Assists in developing Executive priorities </a:t>
            </a:r>
          </a:p>
          <a:p>
            <a:pPr>
              <a:buFontTx/>
              <a:buNone/>
            </a:pPr>
            <a:r>
              <a:rPr lang="en-US" altLang="en-US" sz="2400"/>
              <a:t>9. Provides opportunity for the Board to express their satisfaction!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z="4000" u="sng"/>
              <a:t>Tips for Conducting Evaluations</a:t>
            </a:r>
          </a:p>
        </p:txBody>
      </p:sp>
      <p:sp>
        <p:nvSpPr>
          <p:cNvPr id="18435" name="Rectangle 3"/>
          <p:cNvSpPr>
            <a:spLocks noGrp="1" noChangeArrowheads="1"/>
          </p:cNvSpPr>
          <p:nvPr>
            <p:ph idx="1"/>
          </p:nvPr>
        </p:nvSpPr>
        <p:spPr/>
        <p:txBody>
          <a:bodyPr/>
          <a:lstStyle/>
          <a:p>
            <a:pPr>
              <a:lnSpc>
                <a:spcPct val="90000"/>
              </a:lnSpc>
            </a:pPr>
            <a:r>
              <a:rPr lang="en-US" altLang="en-US"/>
              <a:t>Conduct the evaluation regularly</a:t>
            </a:r>
          </a:p>
          <a:p>
            <a:pPr>
              <a:lnSpc>
                <a:spcPct val="90000"/>
              </a:lnSpc>
            </a:pPr>
            <a:r>
              <a:rPr lang="en-US" altLang="en-US"/>
              <a:t>Fully document the evaluation process and its results </a:t>
            </a:r>
          </a:p>
          <a:p>
            <a:pPr>
              <a:lnSpc>
                <a:spcPct val="90000"/>
              </a:lnSpc>
            </a:pPr>
            <a:r>
              <a:rPr lang="en-US" altLang="en-US"/>
              <a:t>Clearly specify the staff’s role in the evaluation</a:t>
            </a:r>
          </a:p>
          <a:p>
            <a:pPr>
              <a:lnSpc>
                <a:spcPct val="90000"/>
              </a:lnSpc>
            </a:pPr>
            <a:r>
              <a:rPr lang="en-US" altLang="en-US"/>
              <a:t>Utilize more than one assessor </a:t>
            </a:r>
          </a:p>
          <a:p>
            <a:pPr>
              <a:lnSpc>
                <a:spcPct val="90000"/>
              </a:lnSpc>
            </a:pPr>
            <a:r>
              <a:rPr lang="en-US" altLang="en-US"/>
              <a:t>Employ clear standards for evaluation, and avoid personal attacks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04800"/>
            <a:ext cx="7772400" cy="1066800"/>
          </a:xfrm>
        </p:spPr>
        <p:txBody>
          <a:bodyPr/>
          <a:lstStyle/>
          <a:p>
            <a:r>
              <a:rPr lang="en-US" altLang="en-US" sz="4000" u="sng"/>
              <a:t>Steps for Developing an </a:t>
            </a:r>
            <a:br>
              <a:rPr lang="en-US" altLang="en-US" sz="4000" u="sng"/>
            </a:br>
            <a:r>
              <a:rPr lang="en-US" altLang="en-US" sz="4000" u="sng"/>
              <a:t>Assessment System</a:t>
            </a:r>
          </a:p>
        </p:txBody>
      </p:sp>
      <p:sp>
        <p:nvSpPr>
          <p:cNvPr id="21507" name="Rectangle 3"/>
          <p:cNvSpPr>
            <a:spLocks noGrp="1" noChangeArrowheads="1"/>
          </p:cNvSpPr>
          <p:nvPr>
            <p:ph idx="1"/>
          </p:nvPr>
        </p:nvSpPr>
        <p:spPr>
          <a:xfrm>
            <a:off x="685800" y="1752600"/>
            <a:ext cx="7772400" cy="4343400"/>
          </a:xfrm>
        </p:spPr>
        <p:txBody>
          <a:bodyPr/>
          <a:lstStyle/>
          <a:p>
            <a:pPr marL="609600" indent="-609600">
              <a:lnSpc>
                <a:spcPct val="90000"/>
              </a:lnSpc>
              <a:buFontTx/>
              <a:buAutoNum type="arabicPeriod"/>
            </a:pPr>
            <a:r>
              <a:rPr lang="en-US" altLang="en-US" sz="2800"/>
              <a:t>Establish criteria for performance appraisal. </a:t>
            </a:r>
          </a:p>
          <a:p>
            <a:pPr marL="609600" indent="-609600">
              <a:lnSpc>
                <a:spcPct val="90000"/>
              </a:lnSpc>
              <a:buFontTx/>
              <a:buAutoNum type="arabicPeriod"/>
            </a:pPr>
            <a:r>
              <a:rPr lang="en-US" altLang="en-US" sz="2800"/>
              <a:t>Design an appraisal form that reflects the performance categories to be assessed.  </a:t>
            </a:r>
          </a:p>
          <a:p>
            <a:pPr marL="609600" indent="-609600">
              <a:lnSpc>
                <a:spcPct val="90000"/>
              </a:lnSpc>
              <a:buFontTx/>
              <a:buAutoNum type="arabicPeriod"/>
            </a:pPr>
            <a:r>
              <a:rPr lang="en-US" altLang="en-US" sz="2800"/>
              <a:t>Break each main category into specific tasks on which the Executive can be rated.  </a:t>
            </a:r>
          </a:p>
          <a:p>
            <a:pPr marL="609600" indent="-609600">
              <a:lnSpc>
                <a:spcPct val="90000"/>
              </a:lnSpc>
              <a:buFontTx/>
              <a:buAutoNum type="arabicPeriod"/>
            </a:pPr>
            <a:r>
              <a:rPr lang="en-US" altLang="en-US" sz="2800"/>
              <a:t>Determine who will make the assessment.</a:t>
            </a:r>
          </a:p>
          <a:p>
            <a:pPr marL="609600" indent="-609600">
              <a:lnSpc>
                <a:spcPct val="90000"/>
              </a:lnSpc>
              <a:buFontTx/>
              <a:buAutoNum type="arabicPeriod"/>
            </a:pPr>
            <a:r>
              <a:rPr lang="en-US" altLang="en-US" sz="2800"/>
              <a:t>Determine how the assessment forms will be compiled into a report for the Board. </a:t>
            </a:r>
          </a:p>
          <a:p>
            <a:pPr marL="609600" indent="-609600">
              <a:lnSpc>
                <a:spcPct val="90000"/>
              </a:lnSpc>
              <a:buFontTx/>
              <a:buAutoNum type="arabicPeriod"/>
            </a:pPr>
            <a:r>
              <a:rPr lang="en-US" altLang="en-US" sz="2800"/>
              <a:t>Determine how the assessment outcomes will be reported to the Executive.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z="3600"/>
              <a:t>Your evaluation system should answer </a:t>
            </a:r>
            <a:br>
              <a:rPr lang="en-US" altLang="en-US" sz="3600"/>
            </a:br>
            <a:r>
              <a:rPr lang="en-US" altLang="en-US" sz="3600"/>
              <a:t>three questions about your Executive:</a:t>
            </a:r>
            <a:r>
              <a:rPr lang="en-US" altLang="en-US"/>
              <a:t> </a:t>
            </a:r>
          </a:p>
        </p:txBody>
      </p:sp>
      <p:sp>
        <p:nvSpPr>
          <p:cNvPr id="20483" name="Rectangle 3"/>
          <p:cNvSpPr>
            <a:spLocks noGrp="1" noChangeArrowheads="1"/>
          </p:cNvSpPr>
          <p:nvPr>
            <p:ph idx="1"/>
          </p:nvPr>
        </p:nvSpPr>
        <p:spPr/>
        <p:txBody>
          <a:bodyPr/>
          <a:lstStyle/>
          <a:p>
            <a:pPr marL="609600" indent="-609600">
              <a:buFontTx/>
              <a:buAutoNum type="arabicPeriod"/>
            </a:pPr>
            <a:r>
              <a:rPr lang="en-US" altLang="en-US"/>
              <a:t>What are the special strengths that this person has demonstrated in this position?</a:t>
            </a:r>
          </a:p>
          <a:p>
            <a:pPr marL="609600" indent="-609600">
              <a:buFontTx/>
              <a:buAutoNum type="arabicPeriod"/>
            </a:pPr>
            <a:r>
              <a:rPr lang="en-US" altLang="en-US"/>
              <a:t>What are the areas for which improvement is indicated? </a:t>
            </a:r>
          </a:p>
          <a:p>
            <a:pPr marL="609600" indent="-609600">
              <a:buFontTx/>
              <a:buAutoNum type="arabicPeriod"/>
            </a:pPr>
            <a:r>
              <a:rPr lang="en-US" altLang="en-US"/>
              <a:t>What are the kinds of management and/or organizational development activities that should be carried out in the future?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sz="4000" u="sng"/>
              <a:t>Categories of Executive Competency</a:t>
            </a:r>
          </a:p>
        </p:txBody>
      </p:sp>
      <p:sp>
        <p:nvSpPr>
          <p:cNvPr id="25603" name="Rectangle 3"/>
          <p:cNvSpPr>
            <a:spLocks noGrp="1" noChangeArrowheads="1"/>
          </p:cNvSpPr>
          <p:nvPr>
            <p:ph idx="1"/>
          </p:nvPr>
        </p:nvSpPr>
        <p:spPr>
          <a:xfrm>
            <a:off x="685800" y="2286000"/>
            <a:ext cx="7772400" cy="3810000"/>
          </a:xfrm>
        </p:spPr>
        <p:txBody>
          <a:bodyPr/>
          <a:lstStyle/>
          <a:p>
            <a:pPr marL="609600" indent="-609600">
              <a:buFontTx/>
              <a:buAutoNum type="arabicPeriod"/>
            </a:pPr>
            <a:r>
              <a:rPr lang="en-US" altLang="en-US"/>
              <a:t>Basics in management and leadership</a:t>
            </a:r>
          </a:p>
          <a:p>
            <a:pPr marL="609600" indent="-609600">
              <a:buFontTx/>
              <a:buAutoNum type="arabicPeriod"/>
            </a:pPr>
            <a:r>
              <a:rPr lang="en-US" altLang="en-US"/>
              <a:t>Planning</a:t>
            </a:r>
          </a:p>
          <a:p>
            <a:pPr marL="609600" indent="-609600">
              <a:buFontTx/>
              <a:buAutoNum type="arabicPeriod"/>
            </a:pPr>
            <a:r>
              <a:rPr lang="en-US" altLang="en-US"/>
              <a:t>Organizing</a:t>
            </a:r>
          </a:p>
          <a:p>
            <a:pPr marL="609600" indent="-609600">
              <a:buFontTx/>
              <a:buAutoNum type="arabicPeriod"/>
            </a:pPr>
            <a:r>
              <a:rPr lang="en-US" altLang="en-US"/>
              <a:t>Leading</a:t>
            </a:r>
          </a:p>
          <a:p>
            <a:pPr marL="609600" indent="-609600">
              <a:buFontTx/>
              <a:buAutoNum type="arabicPeriod"/>
            </a:pPr>
            <a:r>
              <a:rPr lang="en-US" altLang="en-US"/>
              <a:t>Coordinating Activities and Resources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sz="3600" u="sng"/>
              <a:t>The Role of the Executive Director in their own Evaluation</a:t>
            </a:r>
            <a:r>
              <a:rPr lang="en-US" altLang="en-US"/>
              <a:t> </a:t>
            </a:r>
          </a:p>
        </p:txBody>
      </p:sp>
      <p:sp>
        <p:nvSpPr>
          <p:cNvPr id="27651" name="Rectangle 3"/>
          <p:cNvSpPr>
            <a:spLocks noGrp="1" noChangeArrowheads="1"/>
          </p:cNvSpPr>
          <p:nvPr>
            <p:ph idx="1"/>
          </p:nvPr>
        </p:nvSpPr>
        <p:spPr>
          <a:xfrm>
            <a:off x="685800" y="2286000"/>
            <a:ext cx="7772400" cy="3810000"/>
          </a:xfrm>
        </p:spPr>
        <p:txBody>
          <a:bodyPr/>
          <a:lstStyle/>
          <a:p>
            <a:r>
              <a:rPr lang="en-US" altLang="en-US"/>
              <a:t>Initiate definition of the activities to be assessed</a:t>
            </a:r>
          </a:p>
          <a:p>
            <a:r>
              <a:rPr lang="en-US" altLang="en-US"/>
              <a:t>Build on the Executive’s existing system</a:t>
            </a:r>
          </a:p>
          <a:p>
            <a:r>
              <a:rPr lang="en-US" altLang="en-US"/>
              <a:t>Use self-ratings in the overall assessment </a:t>
            </a:r>
          </a:p>
          <a:p>
            <a:r>
              <a:rPr lang="en-US" altLang="en-US"/>
              <a:t>Include reports and external indicators </a:t>
            </a:r>
          </a:p>
          <a:p>
            <a:r>
              <a:rPr lang="en-US" altLang="en-US"/>
              <a:t>Contract with an outside firm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a:t>* DISCUSSION *</a:t>
            </a:r>
          </a:p>
        </p:txBody>
      </p:sp>
      <p:sp>
        <p:nvSpPr>
          <p:cNvPr id="40963" name="Rectangle 3"/>
          <p:cNvSpPr>
            <a:spLocks noGrp="1" noChangeArrowheads="1"/>
          </p:cNvSpPr>
          <p:nvPr>
            <p:ph idx="1"/>
          </p:nvPr>
        </p:nvSpPr>
        <p:spPr/>
        <p:txBody>
          <a:bodyPr/>
          <a:lstStyle/>
          <a:p>
            <a:pPr>
              <a:buFontTx/>
              <a:buNone/>
            </a:pPr>
            <a:r>
              <a:rPr lang="en-US" altLang="en-US"/>
              <a:t>Based on all of the standards and criteria just presented, how would you revise your assessment procedures to provide a more thorough and helpful evaluation of the Executive Director for your association?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050"/>
          <p:cNvSpPr>
            <a:spLocks noGrp="1" noChangeArrowheads="1"/>
          </p:cNvSpPr>
          <p:nvPr>
            <p:ph type="title"/>
          </p:nvPr>
        </p:nvSpPr>
        <p:spPr/>
        <p:txBody>
          <a:bodyPr/>
          <a:lstStyle/>
          <a:p>
            <a:r>
              <a:rPr lang="en-US" altLang="en-US">
                <a:solidFill>
                  <a:schemeClr val="tx1"/>
                </a:solidFill>
              </a:rPr>
              <a:t>Topics to be Presented…</a:t>
            </a:r>
          </a:p>
        </p:txBody>
      </p:sp>
      <p:sp>
        <p:nvSpPr>
          <p:cNvPr id="46083" name="Rectangle 2051"/>
          <p:cNvSpPr>
            <a:spLocks noGrp="1" noChangeArrowheads="1"/>
          </p:cNvSpPr>
          <p:nvPr>
            <p:ph idx="1"/>
          </p:nvPr>
        </p:nvSpPr>
        <p:spPr/>
        <p:txBody>
          <a:bodyPr/>
          <a:lstStyle/>
          <a:p>
            <a:r>
              <a:rPr lang="en-US" altLang="en-US"/>
              <a:t>Employment contracts for the Executive  </a:t>
            </a:r>
          </a:p>
          <a:p>
            <a:r>
              <a:rPr lang="en-US" altLang="en-US"/>
              <a:t>Accountability of the Executive Director </a:t>
            </a:r>
          </a:p>
          <a:p>
            <a:r>
              <a:rPr lang="en-US" altLang="en-US"/>
              <a:t>Assessment of the Executive Director</a:t>
            </a:r>
          </a:p>
          <a:p>
            <a:r>
              <a:rPr lang="en-US" altLang="en-US"/>
              <a:t>Relationship between the Board of Directors and the Executive Director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sz="3600"/>
              <a:t>How Can the Executive Manage Their Relationship with the Board?</a:t>
            </a:r>
          </a:p>
        </p:txBody>
      </p:sp>
      <p:sp>
        <p:nvSpPr>
          <p:cNvPr id="29699" name="Rectangle 3"/>
          <p:cNvSpPr>
            <a:spLocks noGrp="1" noChangeArrowheads="1"/>
          </p:cNvSpPr>
          <p:nvPr>
            <p:ph idx="1"/>
          </p:nvPr>
        </p:nvSpPr>
        <p:spPr/>
        <p:txBody>
          <a:bodyPr/>
          <a:lstStyle/>
          <a:p>
            <a:pPr marL="609600" indent="-609600">
              <a:buFontTx/>
              <a:buNone/>
            </a:pPr>
            <a:r>
              <a:rPr lang="en-US" altLang="en-US" sz="2800" u="sng"/>
              <a:t>Three methods the Executive can use to help the Board govern MORE and manage LESS:</a:t>
            </a:r>
          </a:p>
          <a:p>
            <a:pPr marL="609600" indent="-609600">
              <a:buFontTx/>
              <a:buAutoNum type="arabicPeriod"/>
            </a:pPr>
            <a:r>
              <a:rPr lang="en-US" altLang="en-US" sz="2800"/>
              <a:t>Use a comprehensive strategic plan that has been developed in conjunction with the Board</a:t>
            </a:r>
          </a:p>
          <a:p>
            <a:pPr marL="609600" indent="-609600">
              <a:buFontTx/>
              <a:buAutoNum type="arabicPeriod"/>
            </a:pPr>
            <a:r>
              <a:rPr lang="en-US" altLang="en-US" sz="2800"/>
              <a:t>Provide the Board with appropriate and sufficient material prior to Board meetings </a:t>
            </a:r>
          </a:p>
          <a:p>
            <a:pPr marL="609600" indent="-609600">
              <a:buFontTx/>
              <a:buAutoNum type="arabicPeriod"/>
            </a:pPr>
            <a:r>
              <a:rPr lang="en-US" altLang="en-US" sz="2800"/>
              <a:t>Facilitate Board and Board committee discussions to improve focus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 DISCUSSION * </a:t>
            </a:r>
          </a:p>
        </p:txBody>
      </p:sp>
      <p:sp>
        <p:nvSpPr>
          <p:cNvPr id="41987" name="Rectangle 3"/>
          <p:cNvSpPr>
            <a:spLocks noGrp="1" noChangeArrowheads="1"/>
          </p:cNvSpPr>
          <p:nvPr>
            <p:ph idx="1"/>
          </p:nvPr>
        </p:nvSpPr>
        <p:spPr/>
        <p:txBody>
          <a:bodyPr/>
          <a:lstStyle/>
          <a:p>
            <a:pPr>
              <a:buFontTx/>
              <a:buNone/>
            </a:pPr>
            <a:r>
              <a:rPr lang="en-US" altLang="en-US"/>
              <a:t>Does your organization function in the manner which is most effective at allowing your Board of Directors to govern and your Executive Director to manage?  What could be done to improve this relationship for the future?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z="3600"/>
              <a:t>One Final Management Option:</a:t>
            </a:r>
            <a:br>
              <a:rPr lang="en-US" altLang="en-US" sz="3600"/>
            </a:br>
            <a:r>
              <a:rPr lang="en-US" altLang="en-US" sz="3600"/>
              <a:t>Association Management Firms</a:t>
            </a:r>
          </a:p>
        </p:txBody>
      </p:sp>
      <p:sp>
        <p:nvSpPr>
          <p:cNvPr id="31747" name="Rectangle 3"/>
          <p:cNvSpPr>
            <a:spLocks noGrp="1" noChangeArrowheads="1"/>
          </p:cNvSpPr>
          <p:nvPr>
            <p:ph idx="1"/>
          </p:nvPr>
        </p:nvSpPr>
        <p:spPr/>
        <p:txBody>
          <a:bodyPr/>
          <a:lstStyle/>
          <a:p>
            <a:r>
              <a:rPr lang="en-US" altLang="en-US"/>
              <a:t>Executive “sharing” among associations </a:t>
            </a:r>
          </a:p>
          <a:p>
            <a:r>
              <a:rPr lang="en-US" altLang="en-US"/>
              <a:t>Economical for smaller associations </a:t>
            </a:r>
          </a:p>
          <a:p>
            <a:r>
              <a:rPr lang="en-US" altLang="en-US"/>
              <a:t>Be careful to avoid conflicts of interest among the firm’s clients and protect the confidentiality of own association’s financial records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sz="3200"/>
              <a:t>Resources consulted for this presentation:</a:t>
            </a:r>
            <a:r>
              <a:rPr lang="en-US" altLang="en-US"/>
              <a:t> </a:t>
            </a:r>
          </a:p>
        </p:txBody>
      </p:sp>
      <p:sp>
        <p:nvSpPr>
          <p:cNvPr id="33795" name="Rectangle 3"/>
          <p:cNvSpPr>
            <a:spLocks noGrp="1" noChangeArrowheads="1"/>
          </p:cNvSpPr>
          <p:nvPr>
            <p:ph idx="1"/>
          </p:nvPr>
        </p:nvSpPr>
        <p:spPr/>
        <p:txBody>
          <a:bodyPr/>
          <a:lstStyle/>
          <a:p>
            <a:pPr>
              <a:lnSpc>
                <a:spcPct val="90000"/>
              </a:lnSpc>
            </a:pPr>
            <a:r>
              <a:rPr lang="en-US" altLang="en-US" sz="2400"/>
              <a:t>Jerald Jacobs. </a:t>
            </a:r>
            <a:r>
              <a:rPr lang="en-US" altLang="en-US" sz="2400" u="sng"/>
              <a:t>Association Law Handbook</a:t>
            </a:r>
            <a:r>
              <a:rPr lang="en-US" altLang="en-US" sz="2400"/>
              <a:t>. 3</a:t>
            </a:r>
            <a:r>
              <a:rPr lang="en-US" altLang="en-US" sz="2400" baseline="30000"/>
              <a:t>rd</a:t>
            </a:r>
            <a:r>
              <a:rPr lang="en-US" altLang="en-US" sz="2400"/>
              <a:t> Edition. Washington, DC: American Society of Association Executives, 1996. </a:t>
            </a:r>
          </a:p>
          <a:p>
            <a:pPr>
              <a:lnSpc>
                <a:spcPct val="90000"/>
              </a:lnSpc>
            </a:pPr>
            <a:r>
              <a:rPr lang="en-US" altLang="en-US" sz="2400" u="sng"/>
              <a:t>The Nonprofit Board Book: Strategies for Organizational Success</a:t>
            </a:r>
            <a:r>
              <a:rPr lang="en-US" altLang="en-US" sz="2400"/>
              <a:t>. Revised edition. Arkansas: Independent Community Consultants, 1985. </a:t>
            </a:r>
          </a:p>
          <a:p>
            <a:pPr>
              <a:lnSpc>
                <a:spcPct val="90000"/>
              </a:lnSpc>
            </a:pPr>
            <a:r>
              <a:rPr lang="en-US" altLang="en-US" sz="2400"/>
              <a:t>Carter McNamara. </a:t>
            </a:r>
            <a:r>
              <a:rPr lang="en-US" altLang="en-US" sz="2400" u="sng"/>
              <a:t>Field Guide to Developing and Operating Your Nonprofit Board of Directors</a:t>
            </a:r>
            <a:r>
              <a:rPr lang="en-US" altLang="en-US" sz="2400"/>
              <a:t>. Minneapolis, MN: Authenticity Consulting, 2000.</a:t>
            </a:r>
          </a:p>
          <a:p>
            <a:pPr>
              <a:lnSpc>
                <a:spcPct val="90000"/>
              </a:lnSpc>
            </a:pPr>
            <a:r>
              <a:rPr lang="en-US" altLang="en-US" sz="2400">
                <a:hlinkClick r:id="rId3"/>
              </a:rPr>
              <a:t>www.BoardSource.org</a:t>
            </a:r>
            <a:r>
              <a:rPr lang="en-US" altLang="en-US" sz="2400"/>
              <a:t> 2005</a:t>
            </a:r>
          </a:p>
          <a:p>
            <a:pPr>
              <a:lnSpc>
                <a:spcPct val="90000"/>
              </a:lnSpc>
            </a:pPr>
            <a:r>
              <a:rPr lang="en-US" altLang="en-US" sz="2400"/>
              <a:t>Minnesota Council of Nonprofits. </a:t>
            </a:r>
            <a:r>
              <a:rPr lang="en-US" altLang="en-US" sz="2400">
                <a:hlinkClick r:id="rId4"/>
              </a:rPr>
              <a:t>www.mncn.org</a:t>
            </a:r>
            <a:r>
              <a:rPr lang="en-US" altLang="en-US" sz="2400"/>
              <a:t> 2006 </a:t>
            </a:r>
            <a:endParaRPr lang="en-US" altLang="en-US" sz="2400" u="sng"/>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685800" y="2286000"/>
            <a:ext cx="7772400" cy="1143000"/>
          </a:xfrm>
        </p:spPr>
        <p:txBody>
          <a:bodyPr/>
          <a:lstStyle/>
          <a:p>
            <a:r>
              <a:rPr lang="en-US" altLang="en-US"/>
              <a:t>Any final thoughts or questions? </a:t>
            </a:r>
          </a:p>
        </p:txBody>
      </p:sp>
      <p:sp>
        <p:nvSpPr>
          <p:cNvPr id="35843" name="Rectangle 3"/>
          <p:cNvSpPr>
            <a:spLocks noGrp="1" noChangeArrowheads="1"/>
          </p:cNvSpPr>
          <p:nvPr>
            <p:ph type="subTitle" idx="1"/>
          </p:nvPr>
        </p:nvSpPr>
        <p:spPr/>
        <p:txBody>
          <a:bodyPr/>
          <a:lstStyle/>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The Executive Director is…</a:t>
            </a:r>
          </a:p>
        </p:txBody>
      </p:sp>
      <p:sp>
        <p:nvSpPr>
          <p:cNvPr id="5123" name="Rectangle 3"/>
          <p:cNvSpPr>
            <a:spLocks noGrp="1" noChangeArrowheads="1"/>
          </p:cNvSpPr>
          <p:nvPr>
            <p:ph idx="1"/>
          </p:nvPr>
        </p:nvSpPr>
        <p:spPr/>
        <p:txBody>
          <a:bodyPr/>
          <a:lstStyle/>
          <a:p>
            <a:pPr>
              <a:lnSpc>
                <a:spcPct val="90000"/>
              </a:lnSpc>
              <a:buFontTx/>
              <a:buNone/>
            </a:pPr>
            <a:r>
              <a:rPr lang="en-US" altLang="en-US"/>
              <a:t>…the person in a nonprofit corporation</a:t>
            </a:r>
          </a:p>
          <a:p>
            <a:pPr>
              <a:lnSpc>
                <a:spcPct val="90000"/>
              </a:lnSpc>
              <a:buFontTx/>
              <a:buNone/>
            </a:pPr>
            <a:r>
              <a:rPr lang="en-US" altLang="en-US"/>
              <a:t>ordinarily responsible for management of the</a:t>
            </a:r>
          </a:p>
          <a:p>
            <a:pPr>
              <a:lnSpc>
                <a:spcPct val="90000"/>
              </a:lnSpc>
              <a:buFontTx/>
              <a:buNone/>
            </a:pPr>
            <a:r>
              <a:rPr lang="en-US" altLang="en-US"/>
              <a:t>day-to-day affairs of the nonprofit corporation</a:t>
            </a:r>
          </a:p>
          <a:p>
            <a:pPr>
              <a:lnSpc>
                <a:spcPct val="90000"/>
              </a:lnSpc>
              <a:buFontTx/>
              <a:buNone/>
            </a:pPr>
            <a:r>
              <a:rPr lang="en-US" altLang="en-US"/>
              <a:t>and responsible for the implementation of</a:t>
            </a:r>
          </a:p>
          <a:p>
            <a:pPr>
              <a:lnSpc>
                <a:spcPct val="90000"/>
              </a:lnSpc>
              <a:buFontTx/>
              <a:buNone/>
            </a:pPr>
            <a:r>
              <a:rPr lang="en-US" altLang="en-US"/>
              <a:t>policies set by the Board of Directors.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p:txBody>
          <a:bodyPr/>
          <a:lstStyle/>
          <a:p>
            <a:r>
              <a:rPr lang="en-US" altLang="en-US"/>
              <a:t>* DISCUSSION * </a:t>
            </a:r>
          </a:p>
        </p:txBody>
      </p:sp>
      <p:sp>
        <p:nvSpPr>
          <p:cNvPr id="36867" name="Rectangle 1027"/>
          <p:cNvSpPr>
            <a:spLocks noGrp="1" noChangeArrowheads="1"/>
          </p:cNvSpPr>
          <p:nvPr>
            <p:ph idx="1"/>
          </p:nvPr>
        </p:nvSpPr>
        <p:spPr/>
        <p:txBody>
          <a:bodyPr/>
          <a:lstStyle/>
          <a:p>
            <a:pPr>
              <a:buFontTx/>
              <a:buNone/>
            </a:pPr>
            <a:r>
              <a:rPr lang="en-US" altLang="en-US"/>
              <a:t>How does your organization choose or hire its Executive Director? </a:t>
            </a:r>
          </a:p>
          <a:p>
            <a:pPr>
              <a:buFontTx/>
              <a:buNone/>
            </a:pPr>
            <a:endParaRPr lang="en-US" altLang="en-US"/>
          </a:p>
          <a:p>
            <a:pPr>
              <a:buFontTx/>
              <a:buNone/>
            </a:pPr>
            <a:r>
              <a:rPr lang="en-US" altLang="en-US"/>
              <a:t>What are the specific job responsibilities of your association’s Executive Director position?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z="3200" b="1"/>
              <a:t>Why is it beneficial to have an employment contract for the Executive Director?</a:t>
            </a:r>
            <a:r>
              <a:rPr lang="en-US" altLang="en-US" sz="3600"/>
              <a:t> </a:t>
            </a:r>
          </a:p>
        </p:txBody>
      </p:sp>
      <p:sp>
        <p:nvSpPr>
          <p:cNvPr id="6147" name="Rectangle 3"/>
          <p:cNvSpPr>
            <a:spLocks noGrp="1" noChangeArrowheads="1"/>
          </p:cNvSpPr>
          <p:nvPr>
            <p:ph idx="1"/>
          </p:nvPr>
        </p:nvSpPr>
        <p:spPr>
          <a:xfrm>
            <a:off x="685800" y="2514600"/>
            <a:ext cx="7772400" cy="3581400"/>
          </a:xfrm>
        </p:spPr>
        <p:txBody>
          <a:bodyPr/>
          <a:lstStyle/>
          <a:p>
            <a:r>
              <a:rPr lang="en-US" altLang="en-US" sz="2800"/>
              <a:t>Serves as a quality control mechanism </a:t>
            </a:r>
          </a:p>
          <a:p>
            <a:r>
              <a:rPr lang="en-US" altLang="en-US" sz="2800"/>
              <a:t>Simplifies performance evaluations </a:t>
            </a:r>
          </a:p>
          <a:p>
            <a:r>
              <a:rPr lang="en-US" altLang="en-US" sz="2800"/>
              <a:t>Minimizes misunderstandings between the Director and association officers </a:t>
            </a:r>
          </a:p>
          <a:p>
            <a:r>
              <a:rPr lang="en-US" altLang="en-US" sz="2800"/>
              <a:t>Shows a commitment to professionalism </a:t>
            </a:r>
          </a:p>
          <a:p>
            <a:r>
              <a:rPr lang="en-US" altLang="en-US" sz="2800"/>
              <a:t>Help associations retain qualified executives </a:t>
            </a:r>
          </a:p>
          <a:p>
            <a:endParaRPr lang="en-US" altLang="en-US" sz="2800"/>
          </a:p>
          <a:p>
            <a:endParaRPr lang="en-US" altLang="en-US"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533400"/>
            <a:ext cx="7772400" cy="609600"/>
          </a:xfrm>
        </p:spPr>
        <p:txBody>
          <a:bodyPr/>
          <a:lstStyle/>
          <a:p>
            <a:r>
              <a:rPr lang="en-US" altLang="en-US" sz="3600"/>
              <a:t>Executive Director contracts include…</a:t>
            </a:r>
          </a:p>
        </p:txBody>
      </p:sp>
      <p:sp>
        <p:nvSpPr>
          <p:cNvPr id="8195" name="Rectangle 3"/>
          <p:cNvSpPr>
            <a:spLocks noGrp="1" noChangeArrowheads="1"/>
          </p:cNvSpPr>
          <p:nvPr>
            <p:ph sz="half" idx="1"/>
          </p:nvPr>
        </p:nvSpPr>
        <p:spPr>
          <a:xfrm>
            <a:off x="685800" y="1371600"/>
            <a:ext cx="3810000" cy="4724400"/>
          </a:xfrm>
        </p:spPr>
        <p:txBody>
          <a:bodyPr/>
          <a:lstStyle/>
          <a:p>
            <a:r>
              <a:rPr lang="en-US" altLang="en-US" sz="2400"/>
              <a:t>Names of contracting parties</a:t>
            </a:r>
          </a:p>
          <a:p>
            <a:r>
              <a:rPr lang="en-US" altLang="en-US" sz="2400"/>
              <a:t>Statement of mutual agreement</a:t>
            </a:r>
          </a:p>
          <a:p>
            <a:r>
              <a:rPr lang="en-US" altLang="en-US" sz="2400"/>
              <a:t>Type of association</a:t>
            </a:r>
          </a:p>
          <a:p>
            <a:r>
              <a:rPr lang="en-US" altLang="en-US" sz="2400"/>
              <a:t>Title of position</a:t>
            </a:r>
          </a:p>
          <a:p>
            <a:r>
              <a:rPr lang="en-US" altLang="en-US" sz="2400"/>
              <a:t>Term of agreement</a:t>
            </a:r>
          </a:p>
          <a:p>
            <a:r>
              <a:rPr lang="en-US" altLang="en-US" sz="2400"/>
              <a:t>Duties of the Executive</a:t>
            </a:r>
          </a:p>
          <a:p>
            <a:r>
              <a:rPr lang="en-US" altLang="en-US" sz="2400"/>
              <a:t>Boundaries of authority</a:t>
            </a:r>
          </a:p>
          <a:p>
            <a:r>
              <a:rPr lang="en-US" altLang="en-US" sz="2400"/>
              <a:t>Benefits </a:t>
            </a:r>
          </a:p>
          <a:p>
            <a:r>
              <a:rPr lang="en-US" altLang="en-US" sz="2400"/>
              <a:t>Termination procedure</a:t>
            </a:r>
          </a:p>
        </p:txBody>
      </p:sp>
      <p:sp>
        <p:nvSpPr>
          <p:cNvPr id="8196" name="Rectangle 4"/>
          <p:cNvSpPr>
            <a:spLocks noGrp="1" noChangeArrowheads="1"/>
          </p:cNvSpPr>
          <p:nvPr>
            <p:ph sz="half" idx="2"/>
          </p:nvPr>
        </p:nvSpPr>
        <p:spPr>
          <a:xfrm>
            <a:off x="4648200" y="1447800"/>
            <a:ext cx="3810000" cy="4648200"/>
          </a:xfrm>
        </p:spPr>
        <p:txBody>
          <a:bodyPr/>
          <a:lstStyle/>
          <a:p>
            <a:r>
              <a:rPr lang="en-US" altLang="en-US" sz="2400"/>
              <a:t>Impact of mergers </a:t>
            </a:r>
          </a:p>
          <a:p>
            <a:r>
              <a:rPr lang="en-US" altLang="en-US" sz="2400"/>
              <a:t>Indemnification</a:t>
            </a:r>
          </a:p>
          <a:p>
            <a:r>
              <a:rPr lang="en-US" altLang="en-US" sz="2400"/>
              <a:t>Renewal provision</a:t>
            </a:r>
          </a:p>
          <a:p>
            <a:r>
              <a:rPr lang="en-US" altLang="en-US" sz="2400"/>
              <a:t>Nonassignability</a:t>
            </a:r>
          </a:p>
          <a:p>
            <a:r>
              <a:rPr lang="en-US" altLang="en-US" sz="2400"/>
              <a:t>Arbitration procedure</a:t>
            </a:r>
          </a:p>
          <a:p>
            <a:r>
              <a:rPr lang="en-US" altLang="en-US" sz="2400"/>
              <a:t>Control of association materials </a:t>
            </a:r>
          </a:p>
          <a:p>
            <a:r>
              <a:rPr lang="en-US" altLang="en-US" sz="2400"/>
              <a:t>State laws </a:t>
            </a:r>
          </a:p>
          <a:p>
            <a:r>
              <a:rPr lang="en-US" altLang="en-US" sz="2400"/>
              <a:t>Signatures and dates of signing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a:t>* DISCUSSION *</a:t>
            </a:r>
          </a:p>
        </p:txBody>
      </p:sp>
      <p:sp>
        <p:nvSpPr>
          <p:cNvPr id="37891" name="Rectangle 3"/>
          <p:cNvSpPr>
            <a:spLocks noGrp="1" noChangeArrowheads="1"/>
          </p:cNvSpPr>
          <p:nvPr>
            <p:ph idx="1"/>
          </p:nvPr>
        </p:nvSpPr>
        <p:spPr/>
        <p:txBody>
          <a:bodyPr/>
          <a:lstStyle/>
          <a:p>
            <a:pPr>
              <a:buFontTx/>
              <a:buNone/>
            </a:pPr>
            <a:r>
              <a:rPr lang="en-US" altLang="en-US"/>
              <a:t>Does your association have a written employment contract with its Executive Director?  If so, what stipulations are included in this contract? </a:t>
            </a:r>
          </a:p>
          <a:p>
            <a:pPr>
              <a:buFontTx/>
              <a:buNone/>
            </a:pPr>
            <a:r>
              <a:rPr lang="en-US" altLang="en-US"/>
              <a:t>If your association does not maintain such a contract, draft a sample one now based on the criteria discussed in this presentation.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US" altLang="en-US" sz="3600" u="sng"/>
              <a:t>Other Compensation Options for </a:t>
            </a:r>
            <a:br>
              <a:rPr lang="en-US" altLang="en-US" sz="3600" u="sng"/>
            </a:br>
            <a:r>
              <a:rPr lang="en-US" altLang="en-US" sz="3600" u="sng"/>
              <a:t>Small Associations</a:t>
            </a:r>
            <a:r>
              <a:rPr lang="en-US" altLang="en-US"/>
              <a:t> </a:t>
            </a:r>
          </a:p>
        </p:txBody>
      </p:sp>
      <p:sp>
        <p:nvSpPr>
          <p:cNvPr id="10243" name="Rectangle 3"/>
          <p:cNvSpPr>
            <a:spLocks noGrp="1" noChangeArrowheads="1"/>
          </p:cNvSpPr>
          <p:nvPr>
            <p:ph idx="1"/>
          </p:nvPr>
        </p:nvSpPr>
        <p:spPr>
          <a:xfrm>
            <a:off x="685800" y="2286000"/>
            <a:ext cx="7772400" cy="3810000"/>
          </a:xfrm>
        </p:spPr>
        <p:txBody>
          <a:bodyPr/>
          <a:lstStyle/>
          <a:p>
            <a:r>
              <a:rPr lang="en-US" altLang="en-US"/>
              <a:t>Bonuses</a:t>
            </a:r>
          </a:p>
          <a:p>
            <a:r>
              <a:rPr lang="en-US" altLang="en-US"/>
              <a:t>Deferred compensation</a:t>
            </a:r>
          </a:p>
          <a:p>
            <a:r>
              <a:rPr lang="en-US" altLang="en-US"/>
              <a:t>Pension plans </a:t>
            </a:r>
          </a:p>
          <a:p>
            <a:r>
              <a:rPr lang="en-US" altLang="en-US"/>
              <a:t>Life and disability insurance </a:t>
            </a:r>
          </a:p>
          <a:p>
            <a:r>
              <a:rPr lang="en-US" altLang="en-US"/>
              <a:t>Continuing education benefits </a:t>
            </a:r>
          </a:p>
          <a:p>
            <a:r>
              <a:rPr lang="en-US" altLang="en-US"/>
              <a:t>Professional association memberships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Accountability </a:t>
            </a:r>
          </a:p>
        </p:txBody>
      </p:sp>
      <p:sp>
        <p:nvSpPr>
          <p:cNvPr id="12291" name="Rectangle 3"/>
          <p:cNvSpPr>
            <a:spLocks noGrp="1" noChangeArrowheads="1"/>
          </p:cNvSpPr>
          <p:nvPr>
            <p:ph idx="1"/>
          </p:nvPr>
        </p:nvSpPr>
        <p:spPr>
          <a:xfrm>
            <a:off x="685800" y="2286000"/>
            <a:ext cx="7772400" cy="3810000"/>
          </a:xfrm>
        </p:spPr>
        <p:txBody>
          <a:bodyPr/>
          <a:lstStyle/>
          <a:p>
            <a:r>
              <a:rPr lang="en-US" altLang="en-US"/>
              <a:t>In most associations, the Executive is the only staff person directly accountable to the Board of Directors.</a:t>
            </a:r>
          </a:p>
          <a:p>
            <a:r>
              <a:rPr lang="en-US" altLang="en-US"/>
              <a:t>Chain of command:</a:t>
            </a:r>
          </a:p>
          <a:p>
            <a:pPr algn="ctr">
              <a:buFontTx/>
              <a:buNone/>
            </a:pPr>
            <a:r>
              <a:rPr lang="en-US" altLang="en-US" sz="2800"/>
              <a:t>Board of Directors </a:t>
            </a:r>
            <a:r>
              <a:rPr lang="en-US" altLang="en-US" sz="2800">
                <a:cs typeface="Times New Roman" charset="0"/>
              </a:rPr>
              <a:t>&gt; Board Chair &gt; Executive</a:t>
            </a:r>
          </a:p>
          <a:p>
            <a:r>
              <a:rPr lang="en-US" altLang="en-US"/>
              <a:t>Importance of open communication</a:t>
            </a:r>
            <a:r>
              <a:rPr lang="en-US" altLang="en-US" sz="2800"/>
              <a:t>  </a:t>
            </a:r>
          </a:p>
        </p:txBody>
      </p:sp>
      <p:sp>
        <p:nvSpPr>
          <p:cNvPr id="12292" name="Text Box 4"/>
          <p:cNvSpPr txBox="1">
            <a:spLocks noChangeArrowheads="1"/>
          </p:cNvSpPr>
          <p:nvPr/>
        </p:nvSpPr>
        <p:spPr bwMode="auto">
          <a:xfrm>
            <a:off x="4518025" y="1973263"/>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128</TotalTime>
  <Words>2527</Words>
  <Application>Microsoft Office PowerPoint</Application>
  <PresentationFormat>On-screen Show (4:3)</PresentationFormat>
  <Paragraphs>233</Paragraphs>
  <Slides>24</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Times New Roman</vt:lpstr>
      <vt:lpstr>Arial</vt:lpstr>
      <vt:lpstr>Flow</vt:lpstr>
      <vt:lpstr>Board Training Kits: #4 Association Personnel –  The Executive Director </vt:lpstr>
      <vt:lpstr>Topics to be Presented…</vt:lpstr>
      <vt:lpstr>The Executive Director is…</vt:lpstr>
      <vt:lpstr>* DISCUSSION * </vt:lpstr>
      <vt:lpstr>Why is it beneficial to have an employment contract for the Executive Director? </vt:lpstr>
      <vt:lpstr>Executive Director contracts include…</vt:lpstr>
      <vt:lpstr>* DISCUSSION *</vt:lpstr>
      <vt:lpstr>Other Compensation Options for  Small Associations </vt:lpstr>
      <vt:lpstr>Accountability </vt:lpstr>
      <vt:lpstr>* DISCUSSION * </vt:lpstr>
      <vt:lpstr>Assessment of the Executive Director </vt:lpstr>
      <vt:lpstr>* DISCUSSION * </vt:lpstr>
      <vt:lpstr>Benefits of Evaluating the Executive Director </vt:lpstr>
      <vt:lpstr>Tips for Conducting Evaluations</vt:lpstr>
      <vt:lpstr>Steps for Developing an  Assessment System</vt:lpstr>
      <vt:lpstr>Your evaluation system should answer  three questions about your Executive: </vt:lpstr>
      <vt:lpstr>Categories of Executive Competency</vt:lpstr>
      <vt:lpstr>The Role of the Executive Director in their own Evaluation </vt:lpstr>
      <vt:lpstr>* DISCUSSION *</vt:lpstr>
      <vt:lpstr>How Can the Executive Manage Their Relationship with the Board?</vt:lpstr>
      <vt:lpstr>* DISCUSSION * </vt:lpstr>
      <vt:lpstr>One Final Management Option: Association Management Firms</vt:lpstr>
      <vt:lpstr>Resources consulted for this presentation: </vt:lpstr>
      <vt:lpstr>Any final thoughts or 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4: Association Personnel – The Executive Director</dc:title>
  <dc:creator>Glenda Bean</dc:creator>
  <cp:lastModifiedBy>Megan</cp:lastModifiedBy>
  <cp:revision>22</cp:revision>
  <dcterms:created xsi:type="dcterms:W3CDTF">2006-03-19T16:08:52Z</dcterms:created>
  <dcterms:modified xsi:type="dcterms:W3CDTF">2016-08-15T16:10:44Z</dcterms:modified>
</cp:coreProperties>
</file>