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42" autoAdjust="0"/>
    <p:restoredTop sz="90929"/>
  </p:normalViewPr>
  <p:slideViewPr>
    <p:cSldViewPr>
      <p:cViewPr varScale="1">
        <p:scale>
          <a:sx n="106" d="100"/>
          <a:sy n="106" d="100"/>
        </p:scale>
        <p:origin x="-17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09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09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699C2E0-FA0D-4BBC-B73F-59F414E70829}" type="slidenum">
              <a:rPr lang="en-US" altLang="en-US"/>
              <a:pPr/>
              <a:t>‹#›</a:t>
            </a:fld>
            <a:endParaRPr lang="en-US" altLang="en-US"/>
          </a:p>
        </p:txBody>
      </p:sp>
    </p:spTree>
    <p:extLst>
      <p:ext uri="{BB962C8B-B14F-4D97-AF65-F5344CB8AC3E}">
        <p14:creationId xmlns:p14="http://schemas.microsoft.com/office/powerpoint/2010/main" val="3197010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27CEF37-05A8-433F-B659-1BC38E846622}" type="slidenum">
              <a:rPr lang="en-US" altLang="en-US"/>
              <a:pPr/>
              <a:t>‹#›</a:t>
            </a:fld>
            <a:endParaRPr lang="en-US" altLang="en-US"/>
          </a:p>
        </p:txBody>
      </p:sp>
    </p:spTree>
    <p:extLst>
      <p:ext uri="{BB962C8B-B14F-4D97-AF65-F5344CB8AC3E}">
        <p14:creationId xmlns:p14="http://schemas.microsoft.com/office/powerpoint/2010/main" val="27750407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rs.gov/"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D50AD1-ADB8-4601-B309-E3D937A52697}" type="slidenum">
              <a:rPr lang="en-US" altLang="en-US"/>
              <a:pPr/>
              <a:t>1</a:t>
            </a:fld>
            <a:endParaRPr lang="en-US" altLang="en-US"/>
          </a:p>
        </p:txBody>
      </p:sp>
      <p:sp>
        <p:nvSpPr>
          <p:cNvPr id="4098" name="Rectangle 2"/>
          <p:cNvSpPr>
            <a:spLocks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ltLang="en-US"/>
              <a:t>This is the ninth in a series of training modules intended to help associations affiliated with the Southern Early Childhood Association provide comprehensive training to their association leaders and membership.</a:t>
            </a:r>
          </a:p>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5DC673-932D-4D4F-ABD3-0EA2827D2CEE}" type="slidenum">
              <a:rPr lang="en-US" altLang="en-US"/>
              <a:pPr/>
              <a:t>13</a:t>
            </a:fld>
            <a:endParaRPr lang="en-US" altLang="en-US"/>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pPr algn="just"/>
            <a:r>
              <a:rPr lang="en-US" altLang="en-US">
                <a:latin typeface="Arial" charset="0"/>
                <a:cs typeface="Arial" charset="0"/>
              </a:rPr>
              <a:t>What are some of the benefits of taking the 501(h) election, versus not electing? </a:t>
            </a:r>
          </a:p>
          <a:p>
            <a:pPr algn="just">
              <a:buFontTx/>
              <a:buChar char="•"/>
            </a:pPr>
            <a:r>
              <a:rPr lang="en-US" altLang="en-US">
                <a:latin typeface="Arial" charset="0"/>
                <a:cs typeface="Arial" charset="0"/>
              </a:rPr>
              <a:t>No limit on lobbying activities that do not require expenditures, such as un-reimbursed activities conducted by bona fide volunteers. </a:t>
            </a:r>
            <a:endParaRPr lang="en-US" altLang="en-US"/>
          </a:p>
          <a:p>
            <a:pPr algn="just">
              <a:buFontTx/>
              <a:buChar char="•"/>
            </a:pPr>
            <a:r>
              <a:rPr lang="en-US" altLang="en-US">
                <a:latin typeface="Arial" charset="0"/>
                <a:cs typeface="Arial" charset="0"/>
              </a:rPr>
              <a:t>Clear definitions of various kinds of lobbying communications, enabling electing charities to control whether they are lobbying or not. </a:t>
            </a:r>
            <a:endParaRPr lang="en-US" altLang="en-US"/>
          </a:p>
          <a:p>
            <a:pPr algn="just">
              <a:buFontTx/>
              <a:buChar char="•"/>
            </a:pPr>
            <a:r>
              <a:rPr lang="en-US" altLang="en-US">
                <a:latin typeface="Arial" charset="0"/>
                <a:cs typeface="Arial" charset="0"/>
              </a:rPr>
              <a:t>Higher lobbying dollar limits and fewer items which count toward the exhaustion of those limits. </a:t>
            </a:r>
            <a:endParaRPr lang="en-US" altLang="en-US"/>
          </a:p>
          <a:p>
            <a:pPr algn="just">
              <a:buFontTx/>
              <a:buChar char="•"/>
            </a:pPr>
            <a:r>
              <a:rPr lang="en-US" altLang="en-US">
                <a:latin typeface="Arial" charset="0"/>
                <a:cs typeface="Arial" charset="0"/>
              </a:rPr>
              <a:t>No personal penalty for individual managers of an electing charity that exceeds its lobbying expenditure limits. </a:t>
            </a:r>
            <a:endParaRPr lang="en-US" altLang="en-US"/>
          </a:p>
          <a:p>
            <a:pPr algn="just"/>
            <a:r>
              <a:rPr lang="en-US" altLang="en-US">
                <a:latin typeface="Arial" charset="0"/>
                <a:cs typeface="Arial" charset="0"/>
              </a:rPr>
              <a:t>In order to be covered by the rules, your organization must file </a:t>
            </a:r>
            <a:r>
              <a:rPr lang="en-US" altLang="en-US" b="1">
                <a:latin typeface="Arial" charset="0"/>
                <a:cs typeface="Arial" charset="0"/>
              </a:rPr>
              <a:t>IRS Form 5768</a:t>
            </a:r>
            <a:r>
              <a:rPr lang="en-US" altLang="en-US">
                <a:latin typeface="Arial" charset="0"/>
                <a:cs typeface="Arial" charset="0"/>
              </a:rPr>
              <a:t> with the IRS.  This simple one-page form can be filed at any time, and you can download the form from the IRS website at </a:t>
            </a:r>
            <a:r>
              <a:rPr lang="en-US" altLang="en-US">
                <a:latin typeface="Arial" charset="0"/>
                <a:cs typeface="Arial" charset="0"/>
                <a:hlinkClick r:id="rId3"/>
              </a:rPr>
              <a:t>www.IRS.gov</a:t>
            </a:r>
            <a:r>
              <a:rPr lang="en-US" altLang="en-US">
                <a:latin typeface="Arial" charset="0"/>
                <a:cs typeface="Arial" charset="0"/>
              </a:rPr>
              <a:t>.  </a:t>
            </a:r>
            <a:endParaRPr lang="en-US" altLang="en-US">
              <a:latin typeface="Arial" charset="0"/>
              <a:cs typeface="Times New Roman" charset="0"/>
            </a:endParaRPr>
          </a:p>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8508A7-AB07-47B7-95D8-7DA4F304669E}" type="slidenum">
              <a:rPr lang="en-US" altLang="en-US"/>
              <a:pPr/>
              <a:t>15</a:t>
            </a:fld>
            <a:endParaRPr lang="en-US" alt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altLang="en-US" b="1">
                <a:latin typeface="Arial" charset="0"/>
                <a:cs typeface="Arial" charset="0"/>
              </a:rPr>
              <a:t>Direct vs. Grassroots Lobbying</a:t>
            </a:r>
            <a:endParaRPr lang="en-US" altLang="en-US">
              <a:latin typeface="Arial" charset="0"/>
              <a:cs typeface="Arial" charset="0"/>
            </a:endParaRPr>
          </a:p>
          <a:p>
            <a:pPr algn="just"/>
            <a:r>
              <a:rPr lang="en-US" altLang="en-US">
                <a:latin typeface="Arial" charset="0"/>
                <a:cs typeface="Arial" charset="0"/>
              </a:rPr>
              <a:t>The distinction between direct and grassroots lobbying is important under the 501(h) election because the 1976 Lobby Law specifies different expenditure limits for grassroots and direct lobbying activity.  An organization may spend only one-fourth as much on grassroots lobbying as on direct lobbying.  For example, if an organization's annual permissible lobbying expenditures were $100,000, it could spend only $25,000 on grassroots lobbying.  But it could spend the remaining $75,000 on direct lobbying. </a:t>
            </a:r>
          </a:p>
          <a:p>
            <a:pPr algn="just"/>
            <a:r>
              <a:rPr lang="en-US" altLang="en-US" u="sng">
                <a:latin typeface="Arial" charset="0"/>
                <a:cs typeface="Arial" charset="0"/>
              </a:rPr>
              <a:t>Direct lobbying</a:t>
            </a:r>
            <a:r>
              <a:rPr lang="en-US" altLang="en-US">
                <a:latin typeface="Arial" charset="0"/>
                <a:cs typeface="Arial" charset="0"/>
              </a:rPr>
              <a:t> is when you state your position on specific legislation to legislators or other government employees who participate in the formulation of legislation, or urge your members to do so.  In order to count as direct lobbying it must refer to specific legislation and express a view on it. </a:t>
            </a:r>
          </a:p>
          <a:p>
            <a:pPr algn="just"/>
            <a:r>
              <a:rPr lang="en-US" altLang="en-US" u="sng">
                <a:latin typeface="Arial" charset="0"/>
                <a:cs typeface="Arial" charset="0"/>
              </a:rPr>
              <a:t>Grassroots lobbying</a:t>
            </a:r>
            <a:r>
              <a:rPr lang="en-US" altLang="en-US">
                <a:latin typeface="Arial" charset="0"/>
                <a:cs typeface="Arial" charset="0"/>
              </a:rPr>
              <a:t> is when you state your position on specific legislation to the general public AND ask the general public to contact legislators or other government employees who participate in the formulation of legislation.  If you do not include a call to action in your communication to the general public, it is not lobbying. Remember, urging your members to lobby counts as </a:t>
            </a:r>
            <a:r>
              <a:rPr lang="en-US" altLang="en-US" i="1">
                <a:latin typeface="Arial" charset="0"/>
                <a:cs typeface="Arial" charset="0"/>
              </a:rPr>
              <a:t>direct lobbying</a:t>
            </a:r>
            <a:r>
              <a:rPr lang="en-US" altLang="en-US">
                <a:latin typeface="Arial" charset="0"/>
                <a:cs typeface="Arial" charset="0"/>
              </a:rPr>
              <a:t> not </a:t>
            </a:r>
            <a:r>
              <a:rPr lang="en-US" altLang="en-US" i="1">
                <a:latin typeface="Arial" charset="0"/>
                <a:cs typeface="Arial" charset="0"/>
              </a:rPr>
              <a:t>grassroots lobbying</a:t>
            </a:r>
            <a:r>
              <a:rPr lang="en-US" altLang="en-US">
                <a:latin typeface="Arial" charset="0"/>
                <a:cs typeface="Arial" charset="0"/>
              </a:rPr>
              <a:t>. </a:t>
            </a:r>
          </a:p>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A4AA97-E50E-4A25-BA38-B5A3C55306D5}" type="slidenum">
              <a:rPr lang="en-US" altLang="en-US"/>
              <a:pPr/>
              <a:t>17</a:t>
            </a:fld>
            <a:endParaRPr lang="en-US" altLang="en-US"/>
          </a:p>
        </p:txBody>
      </p:sp>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ltLang="en-US" b="1">
                <a:latin typeface="Arial" charset="0"/>
                <a:cs typeface="Arial" charset="0"/>
              </a:rPr>
              <a:t>Reporting Lobbying Expenditures</a:t>
            </a:r>
            <a:endParaRPr lang="en-US" altLang="en-US">
              <a:latin typeface="Arial" charset="0"/>
              <a:cs typeface="Arial" charset="0"/>
            </a:endParaRPr>
          </a:p>
          <a:p>
            <a:pPr algn="just"/>
            <a:r>
              <a:rPr lang="en-US" altLang="en-US">
                <a:latin typeface="Arial" charset="0"/>
                <a:cs typeface="Arial" charset="0"/>
              </a:rPr>
              <a:t>All 501(c)(3) organizations (except churches, association of churches, and integrated auxiliaries) must report lobbying expenditures to the IRS.  For those nonprofits that do not elect to fall under the 1976 Lobby Law, the IRS requires detailed descriptions of a wide range of activities related to lobbying.  For organizations that take the 501(h) election, the only requirement is to report how much was spent on lobbying and how much of the total amount for the year was spent on grassroots lobbying. </a:t>
            </a:r>
          </a:p>
          <a:p>
            <a:pPr algn="just"/>
            <a:r>
              <a:rPr lang="en-US" altLang="en-US">
                <a:latin typeface="Arial" charset="0"/>
                <a:cs typeface="Arial" charset="0"/>
              </a:rPr>
              <a:t>Under IRS Code Section 501(h), detailed disclosure as part of the annual Form 990 filing and thorough record keeping are required.  It is the responsibility of the association to maintain documentation of its direct and grassroots lobbying expenditures.  If an activity has mixed (direct and grassroots) lobbying or both lobbying and nonlobbying aspects, the association will be expected to allocate the expenditures, pursuant to IRS regulations.  Employee time records, financial reports, invoices from outside suppliers (e.g., printing bills), postage receipts, and other documentation of expenditures should identify those spent on direct and grassroots lobbying, and should allocate expenditures for mixed lobbying (direct and grassroots) and mixed purpose (lobbying and nonlobbying).  Grassroots lobbying is more limited than direct lobbying.  </a:t>
            </a:r>
          </a:p>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1D2273-A070-4AA4-BD91-4B0B70798381}" type="slidenum">
              <a:rPr lang="en-US" altLang="en-US"/>
              <a:pPr/>
              <a:t>19</a:t>
            </a:fld>
            <a:endParaRPr lang="en-US" alt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pPr algn="just"/>
            <a:r>
              <a:rPr lang="en-US" altLang="en-US" sz="1000" b="1">
                <a:latin typeface="Arial" charset="0"/>
                <a:cs typeface="Arial" charset="0"/>
              </a:rPr>
              <a:t>Association Political Action Committees </a:t>
            </a:r>
          </a:p>
          <a:p>
            <a:pPr algn="just"/>
            <a:r>
              <a:rPr lang="en-US" altLang="en-US" sz="1000">
                <a:latin typeface="Arial" charset="0"/>
                <a:cs typeface="Times New Roman" charset="0"/>
              </a:rPr>
              <a:t>Federal laws passed since 1971 have outlined the nature and extent of allowable association participation in the federal election process.  One method provided in the laws is through association sponsorship of political action committees (PACs) to solicit funds and make contributions to candidates for federal office.  PACs are effective vehicles through which associations channel their members’ campaign contributions to candidates for federal office most sympathetic to association objectives.  PACs have shown themselves to be effective in advancing the interests of associations.  </a:t>
            </a:r>
          </a:p>
          <a:p>
            <a:pPr algn="just"/>
            <a:r>
              <a:rPr lang="en-US" altLang="en-US" sz="1000">
                <a:latin typeface="Arial" charset="0"/>
                <a:cs typeface="Arial" charset="0"/>
              </a:rPr>
              <a:t>It remains illegal today for incorporated associations to use their own funds for contributions to federal candidates.  However, association funds may be used to establish and administer PACs that solicit political campaign contributions from association members and direct the funds to candidates.  The only qualifications on this use of funds are those provided in federal election and tax laws.  </a:t>
            </a:r>
            <a:endParaRPr lang="en-US" altLang="en-US" sz="1000">
              <a:latin typeface="Arial" charset="0"/>
              <a:cs typeface="Times New Roman" charset="0"/>
            </a:endParaRPr>
          </a:p>
          <a:p>
            <a:pPr algn="just"/>
            <a:r>
              <a:rPr lang="en-US" altLang="en-US" sz="1000" u="sng">
                <a:latin typeface="Arial" charset="0"/>
                <a:cs typeface="Arial" charset="0"/>
              </a:rPr>
              <a:t>Reasons for Forming an Association PAC</a:t>
            </a:r>
          </a:p>
          <a:p>
            <a:pPr algn="just"/>
            <a:r>
              <a:rPr lang="en-US" altLang="en-US" sz="1000">
                <a:latin typeface="Arial" charset="0"/>
                <a:cs typeface="Arial" charset="0"/>
              </a:rPr>
              <a:t>1. To direct campaign funds to candidates for federal office</a:t>
            </a:r>
            <a:endParaRPr lang="en-US" altLang="en-US" sz="1000">
              <a:latin typeface="Arial" charset="0"/>
              <a:cs typeface="Times New Roman" charset="0"/>
            </a:endParaRPr>
          </a:p>
          <a:p>
            <a:pPr algn="just"/>
            <a:r>
              <a:rPr lang="en-US" altLang="en-US" sz="1000">
                <a:latin typeface="Arial" charset="0"/>
                <a:cs typeface="Arial" charset="0"/>
              </a:rPr>
              <a:t>2. To help effectively present positions on legislative matters important to the association</a:t>
            </a:r>
            <a:endParaRPr lang="en-US" altLang="en-US" sz="1000">
              <a:latin typeface="Arial" charset="0"/>
              <a:cs typeface="Times New Roman" charset="0"/>
            </a:endParaRPr>
          </a:p>
          <a:p>
            <a:pPr algn="just"/>
            <a:r>
              <a:rPr lang="en-US" altLang="en-US" sz="1000">
                <a:latin typeface="Arial" charset="0"/>
                <a:cs typeface="Arial" charset="0"/>
              </a:rPr>
              <a:t>3. To counterbalance the influence of campaign funding and lobby groups already taking strong positions on federal legislative matters</a:t>
            </a:r>
            <a:endParaRPr lang="en-US" altLang="en-US" sz="1000">
              <a:latin typeface="Arial" charset="0"/>
              <a:cs typeface="Times New Roman" charset="0"/>
            </a:endParaRPr>
          </a:p>
          <a:p>
            <a:pPr algn="just"/>
            <a:r>
              <a:rPr lang="en-US" altLang="en-US" sz="1000">
                <a:latin typeface="Arial" charset="0"/>
                <a:cs typeface="Arial" charset="0"/>
              </a:rPr>
              <a:t>4. To take advantage of higher limits on PAC contributions to candidates than are permitted individual contributors</a:t>
            </a:r>
            <a:endParaRPr lang="en-US" altLang="en-US" sz="1000">
              <a:latin typeface="Arial" charset="0"/>
              <a:cs typeface="Times New Roman" charset="0"/>
            </a:endParaRPr>
          </a:p>
          <a:p>
            <a:pPr algn="just"/>
            <a:r>
              <a:rPr lang="en-US" altLang="en-US" sz="1000">
                <a:latin typeface="Arial" charset="0"/>
                <a:cs typeface="Arial" charset="0"/>
              </a:rPr>
              <a:t>5. To involve association members in the political process</a:t>
            </a:r>
            <a:endParaRPr lang="en-US" altLang="en-US" sz="1000">
              <a:latin typeface="Arial" charset="0"/>
              <a:cs typeface="Times New Roman" charset="0"/>
            </a:endParaRPr>
          </a:p>
          <a:p>
            <a:endParaRPr lang="en-US" altLang="en-US" sz="10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772695-5462-45E7-99EA-6C1906F5E90E}" type="slidenum">
              <a:rPr lang="en-US" altLang="en-US"/>
              <a:pPr/>
              <a:t>21</a:t>
            </a:fld>
            <a:endParaRPr lang="en-US" alt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ltLang="en-US"/>
              <a:t>These sources were paraphrased in portions of this presentation, and are wonderful resources for any of the participants who might be interested in learning more about the topics introduced in this presentation.</a:t>
            </a:r>
          </a:p>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7B3B63-9AC1-4095-B850-EEB3E97AAB29}" type="slidenum">
              <a:rPr lang="en-US" altLang="en-US"/>
              <a:pPr/>
              <a:t>2</a:t>
            </a:fld>
            <a:endParaRPr lang="en-US" altLang="en-US"/>
          </a:p>
        </p:txBody>
      </p:sp>
      <p:sp>
        <p:nvSpPr>
          <p:cNvPr id="6146" name="Rectangle 2"/>
          <p:cNvSpPr>
            <a:spLocks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ltLang="en-US"/>
              <a:t>This is an outline of the topics to be presented in this module.</a:t>
            </a: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BFF8B-5C15-4298-8D1A-50E6A3C91911}" type="slidenum">
              <a:rPr lang="en-US" altLang="en-US"/>
              <a:pPr/>
              <a:t>3</a:t>
            </a:fld>
            <a:endParaRPr lang="en-US" altLang="en-US"/>
          </a:p>
        </p:txBody>
      </p:sp>
      <p:sp>
        <p:nvSpPr>
          <p:cNvPr id="10242" name="Rectangle 2"/>
          <p:cNvSpPr>
            <a:spLocks noChangeArrowheads="1" noTextEdit="1"/>
          </p:cNvSpPr>
          <p:nvPr>
            <p:ph type="sldImg"/>
          </p:nvPr>
        </p:nvSpPr>
        <p:spPr>
          <a:ln/>
        </p:spPr>
      </p:sp>
      <p:sp>
        <p:nvSpPr>
          <p:cNvPr id="10243" name="Rectangle 3"/>
          <p:cNvSpPr>
            <a:spLocks noGrp="1" noChangeArrowheads="1"/>
          </p:cNvSpPr>
          <p:nvPr>
            <p:ph type="body" idx="1"/>
          </p:nvPr>
        </p:nvSpPr>
        <p:spPr/>
        <p:txBody>
          <a:bodyPr/>
          <a:lstStyle/>
          <a:p>
            <a:r>
              <a:rPr lang="en-US" altLang="en-US"/>
              <a:t>Discussion questions will appear throughout this presentation, intended for use by instructors to keep the audience involved and participating in the training seminar.  However, instructors may choose to present all of the information first, then break into groups to answer discussion questions at the end of the presentation.</a:t>
            </a:r>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DAD997-7D17-4AD8-BDCB-BBF4BCAA69F7}" type="slidenum">
              <a:rPr lang="en-US" altLang="en-US"/>
              <a:pPr/>
              <a:t>4</a:t>
            </a:fld>
            <a:endParaRPr lang="en-US" altLang="en-US"/>
          </a:p>
        </p:txBody>
      </p:sp>
      <p:sp>
        <p:nvSpPr>
          <p:cNvPr id="8194" name="Rectangle 2"/>
          <p:cNvSpPr>
            <a:spLocks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altLang="en-US" sz="1000" b="1">
                <a:latin typeface="Arial" charset="0"/>
                <a:cs typeface="Arial" charset="0"/>
              </a:rPr>
              <a:t>Nonprofit Organizations and Lobbying </a:t>
            </a:r>
            <a:endParaRPr lang="en-US" altLang="en-US" sz="1000" b="1">
              <a:latin typeface="Verdana" pitchFamily="34" charset="0"/>
              <a:cs typeface="Times New Roman" charset="0"/>
            </a:endParaRPr>
          </a:p>
          <a:p>
            <a:pPr algn="just"/>
            <a:r>
              <a:rPr lang="en-US" altLang="en-US" sz="1000">
                <a:latin typeface="Arial" charset="0"/>
                <a:cs typeface="Arial" charset="0"/>
              </a:rPr>
              <a:t>Because nonprofits often work in partnership with government and serve as advocates for a cause or constituency, many organizations have a legitimate interest in the </a:t>
            </a:r>
            <a:r>
              <a:rPr lang="en-US" altLang="en-US" sz="1000" b="1">
                <a:latin typeface="Arial" charset="0"/>
                <a:cs typeface="Arial" charset="0"/>
              </a:rPr>
              <a:t>formation of public policy</a:t>
            </a:r>
            <a:r>
              <a:rPr lang="en-US" altLang="en-US" sz="1000">
                <a:latin typeface="Arial" charset="0"/>
                <a:cs typeface="Arial" charset="0"/>
              </a:rPr>
              <a:t>.  Nonprofits often speak out in an attempt to influence public perception and government action on specific issues.  For some nonprofits, this </a:t>
            </a:r>
            <a:r>
              <a:rPr lang="en-US" altLang="en-US" sz="1000" b="1">
                <a:latin typeface="Arial" charset="0"/>
                <a:cs typeface="Arial" charset="0"/>
              </a:rPr>
              <a:t>advocacy </a:t>
            </a:r>
            <a:r>
              <a:rPr lang="en-US" altLang="en-US" sz="1000">
                <a:latin typeface="Arial" charset="0"/>
                <a:cs typeface="Arial" charset="0"/>
              </a:rPr>
              <a:t>role is the most important service they provide. </a:t>
            </a:r>
          </a:p>
          <a:p>
            <a:pPr algn="just"/>
            <a:endParaRPr lang="en-US" altLang="en-US" sz="1000">
              <a:latin typeface="Arial" charset="0"/>
              <a:cs typeface="Arial" charset="0"/>
            </a:endParaRPr>
          </a:p>
          <a:p>
            <a:pPr algn="just"/>
            <a:r>
              <a:rPr lang="en-US" altLang="en-US" sz="1000">
                <a:latin typeface="Arial" charset="0"/>
                <a:cs typeface="Arial" charset="0"/>
              </a:rPr>
              <a:t>One important way to affect public policy is to engage in lobbying, or </a:t>
            </a:r>
            <a:r>
              <a:rPr lang="en-US" altLang="en-US" sz="1000" i="1">
                <a:latin typeface="Arial" charset="0"/>
                <a:cs typeface="Arial" charset="0"/>
              </a:rPr>
              <a:t>direct contact with legislators in an attempt to influence specific legislation.</a:t>
            </a:r>
            <a:r>
              <a:rPr lang="en-US" altLang="en-US" sz="1000">
                <a:latin typeface="Arial" charset="0"/>
                <a:cs typeface="Arial" charset="0"/>
              </a:rPr>
              <a:t>  Private foundations are not permitted to lobby, but charities, social advocacy groups, and trade associations and professional societies are.  Charities are allowed to lobby provided the activity is insubstantial in relation to the overall organization, and must report their lobbying expenditures to the IRS.  The lobbying activities of social welfare organizations and trade associations are not similarly restricted, although they cannot use funds from government grants or contracts for lobbying activities.</a:t>
            </a:r>
          </a:p>
          <a:p>
            <a:pPr algn="just"/>
            <a:endParaRPr lang="en-US" altLang="en-US" sz="1000">
              <a:latin typeface="Arial" charset="0"/>
              <a:cs typeface="Arial" charset="0"/>
            </a:endParaRPr>
          </a:p>
          <a:p>
            <a:pPr algn="just"/>
            <a:r>
              <a:rPr lang="en-US" altLang="en-US" sz="1000">
                <a:latin typeface="Arial" charset="0"/>
                <a:cs typeface="Arial" charset="0"/>
              </a:rPr>
              <a:t>Associations that qualify for federal income tax exemption under IRS section 501(c)(3) have the most favorable tax status, but they also have the most restrictions on their activities.  In terms of political activity, 501(c)(3) organizations are </a:t>
            </a:r>
            <a:r>
              <a:rPr lang="en-US" altLang="en-US" sz="1000" b="1">
                <a:latin typeface="Arial" charset="0"/>
                <a:cs typeface="Arial" charset="0"/>
              </a:rPr>
              <a:t>banned </a:t>
            </a:r>
            <a:r>
              <a:rPr lang="en-US" altLang="en-US" sz="1000">
                <a:latin typeface="Arial" charset="0"/>
                <a:cs typeface="Arial" charset="0"/>
              </a:rPr>
              <a:t>from engaging in political campaign activities and are </a:t>
            </a:r>
            <a:r>
              <a:rPr lang="en-US" altLang="en-US" sz="1000" b="1">
                <a:latin typeface="Arial" charset="0"/>
                <a:cs typeface="Arial" charset="0"/>
              </a:rPr>
              <a:t>limited</a:t>
            </a:r>
            <a:r>
              <a:rPr lang="en-US" altLang="en-US" sz="1000">
                <a:latin typeface="Arial" charset="0"/>
                <a:cs typeface="Arial" charset="0"/>
              </a:rPr>
              <a:t> in the conduct of lobbying activities.  </a:t>
            </a:r>
            <a:endParaRPr lang="en-US" altLang="en-US" sz="1000" b="1">
              <a:latin typeface="Verdana" pitchFamily="34" charset="0"/>
              <a:cs typeface="Times New Roman" charset="0"/>
            </a:endParaRPr>
          </a:p>
          <a:p>
            <a:endParaRPr lang="en-US" alt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60AE1E-08E2-4A87-B003-09F9DBC64896}" type="slidenum">
              <a:rPr lang="en-US" altLang="en-US"/>
              <a:pPr/>
              <a:t>6</a:t>
            </a:fld>
            <a:endParaRPr lang="en-US" altLang="en-US"/>
          </a:p>
        </p:txBody>
      </p:sp>
      <p:sp>
        <p:nvSpPr>
          <p:cNvPr id="13314" name="Rectangle 2"/>
          <p:cNvSpPr>
            <a:spLocks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ltLang="en-US" sz="1000" u="sng">
                <a:latin typeface="Arial" charset="0"/>
                <a:cs typeface="Arial" charset="0"/>
              </a:rPr>
              <a:t>Ten Reasons to Lobby for Your Cause</a:t>
            </a:r>
            <a:endParaRPr lang="en-US" altLang="en-US" sz="1000">
              <a:latin typeface="Arial" charset="0"/>
              <a:cs typeface="Arial" charset="0"/>
            </a:endParaRPr>
          </a:p>
          <a:p>
            <a:pPr algn="just"/>
            <a:r>
              <a:rPr lang="en-US" altLang="en-US" sz="1000" b="1">
                <a:latin typeface="Arial" charset="0"/>
                <a:cs typeface="Arial" charset="0"/>
              </a:rPr>
              <a:t>1. You can make a difference.  </a:t>
            </a:r>
            <a:r>
              <a:rPr lang="en-US" altLang="en-US" sz="1000">
                <a:latin typeface="Arial" charset="0"/>
                <a:cs typeface="Arial" charset="0"/>
              </a:rPr>
              <a:t>It only takes one person to initiate change. The Association for Child Support Enforcement (ACES), which has helped change child support laws across the country, was founded by one person.</a:t>
            </a:r>
          </a:p>
          <a:p>
            <a:pPr algn="just"/>
            <a:r>
              <a:rPr lang="en-US" altLang="en-US" sz="1000" b="1">
                <a:latin typeface="Arial" charset="0"/>
                <a:cs typeface="Arial" charset="0"/>
              </a:rPr>
              <a:t>2</a:t>
            </a:r>
            <a:r>
              <a:rPr lang="en-US" altLang="en-US" sz="1000" b="1">
                <a:latin typeface="Garamond" pitchFamily="18" charset="0"/>
                <a:cs typeface="Arial" charset="0"/>
              </a:rPr>
              <a:t>. </a:t>
            </a:r>
            <a:r>
              <a:rPr lang="en-US" altLang="en-US" sz="1000" b="1">
                <a:latin typeface="Arial" charset="0"/>
                <a:cs typeface="Arial" charset="0"/>
              </a:rPr>
              <a:t>People working together can make a difference.  </a:t>
            </a:r>
            <a:r>
              <a:rPr lang="en-US" altLang="en-US" sz="1000">
                <a:latin typeface="Arial" charset="0"/>
                <a:cs typeface="Arial" charset="0"/>
              </a:rPr>
              <a:t>A group of individuals formed Mothers Against Drunk Driving and convinced dozens of states to toughen up their drunk driving laws. </a:t>
            </a:r>
          </a:p>
          <a:p>
            <a:pPr algn="just"/>
            <a:r>
              <a:rPr lang="en-US" altLang="en-US" sz="1000" b="1">
                <a:latin typeface="Arial" charset="0"/>
                <a:cs typeface="Arial" charset="0"/>
              </a:rPr>
              <a:t>3. People can change laws.  </a:t>
            </a:r>
            <a:r>
              <a:rPr lang="en-US" altLang="en-US" sz="1000">
                <a:latin typeface="Arial" charset="0"/>
                <a:cs typeface="Arial" charset="0"/>
              </a:rPr>
              <a:t>Many people think that ordinary individuals can’t make a difference.  Indeed, it is difficult to change laws and policies, but it can be done.  Our history is full of stories of people and groups that fought great odds to make great changes.  Some took decades, and all took the active involvement—the lobbying—of thousands of people who felt something needed to be changed.</a:t>
            </a:r>
          </a:p>
          <a:p>
            <a:pPr algn="just"/>
            <a:r>
              <a:rPr lang="en-US" altLang="en-US" sz="1000" b="1">
                <a:latin typeface="Arial" charset="0"/>
                <a:cs typeface="Arial" charset="0"/>
              </a:rPr>
              <a:t>4. Lobbying is a democratic tradition.  </a:t>
            </a:r>
            <a:r>
              <a:rPr lang="en-US" altLang="en-US" sz="1000">
                <a:latin typeface="Arial" charset="0"/>
                <a:cs typeface="Arial" charset="0"/>
              </a:rPr>
              <a:t>The act of telling our policymakers how to write and change our laws is at the very heart of our democratic system.  Lobbying has helped keep America’s democracy evolving over more than two centuries.</a:t>
            </a:r>
          </a:p>
          <a:p>
            <a:pPr algn="just"/>
            <a:r>
              <a:rPr lang="en-US" altLang="en-US" sz="1000" b="1">
                <a:latin typeface="Garamond" pitchFamily="18" charset="0"/>
                <a:cs typeface="Arial" charset="0"/>
              </a:rPr>
              <a:t>5. </a:t>
            </a:r>
            <a:r>
              <a:rPr lang="en-US" altLang="en-US" sz="1000" b="1">
                <a:latin typeface="Arial" charset="0"/>
                <a:cs typeface="Arial" charset="0"/>
              </a:rPr>
              <a:t>Lobbying helps find real solutions.  </a:t>
            </a:r>
            <a:r>
              <a:rPr lang="en-US" altLang="en-US" sz="1000">
                <a:latin typeface="Arial" charset="0"/>
                <a:cs typeface="Arial" charset="0"/>
              </a:rPr>
              <a:t>Services provided directly to people in need, such as soup kitchens, emergency health clinics, and homeless shelters, are essential, but sometimes they are not enough.  Many food pantries, for example, needed new laws to enable caterers and restaurants to donate excess food so the kitchens could feed more people.  Family service organizations working to place abused children into safe homes needed changes in the judicial system so kids did not have to wait for years for a secure place to grow up.  Through advocacy, both changes were implemented.  People thinking creatively and asking their elected officials for support can generate innovative solutions that overcome the root cause of a problem.</a:t>
            </a:r>
          </a:p>
          <a:p>
            <a:endParaRPr lang="en-US" altLang="en-US"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AA567-571D-4F16-9810-269ACB9AF285}" type="slidenum">
              <a:rPr lang="en-US" altLang="en-US"/>
              <a:pPr/>
              <a:t>7</a:t>
            </a:fld>
            <a:endParaRPr lang="en-US" altLang="en-US"/>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p:txBody>
          <a:bodyPr/>
          <a:lstStyle/>
          <a:p>
            <a:pPr algn="just"/>
            <a:r>
              <a:rPr lang="en-US" altLang="en-US" sz="1000" b="1">
                <a:latin typeface="Arial" charset="0"/>
                <a:cs typeface="Arial" charset="0"/>
              </a:rPr>
              <a:t>6. Lobbying is easy.  </a:t>
            </a:r>
            <a:r>
              <a:rPr lang="en-US" altLang="en-US" sz="1000">
                <a:latin typeface="Arial" charset="0"/>
                <a:cs typeface="Arial" charset="0"/>
              </a:rPr>
              <a:t>You can learn how to lobby—whom to call, when to call, and what to say—in minutes.  While there are a few simple reporting rules your organization needs to follow, they aren’t complicated.  Lobbying is easier and more effective when many committed people work together; one person does not have to do everything or know everything.</a:t>
            </a:r>
          </a:p>
          <a:p>
            <a:pPr algn="just"/>
            <a:r>
              <a:rPr lang="en-US" altLang="en-US" sz="1000" b="1">
                <a:latin typeface="Garamond" pitchFamily="18" charset="0"/>
                <a:cs typeface="Arial" charset="0"/>
              </a:rPr>
              <a:t>7. </a:t>
            </a:r>
            <a:r>
              <a:rPr lang="en-US" altLang="en-US" sz="1000" b="1">
                <a:latin typeface="Arial" charset="0"/>
                <a:cs typeface="Arial" charset="0"/>
              </a:rPr>
              <a:t>Policymakers need your expertise.  </a:t>
            </a:r>
            <a:r>
              <a:rPr lang="en-US" altLang="en-US" sz="1000">
                <a:latin typeface="Arial" charset="0"/>
                <a:cs typeface="Arial" charset="0"/>
              </a:rPr>
              <a:t>Few institutions are closer to the real problems of people than nonprofits and community groups.  They see problems first-hand and understand the needs of their target populations.  They see what works and what doesn’t and can make problems real to policymakers.  Every professional lobbyist will tell you that personal stories are powerful tools for change.  People and policymakers can learn from your story.</a:t>
            </a:r>
          </a:p>
          <a:p>
            <a:pPr algn="just"/>
            <a:r>
              <a:rPr lang="en-US" altLang="en-US" sz="1000" b="1">
                <a:latin typeface="Arial" charset="0"/>
                <a:cs typeface="Arial" charset="0"/>
              </a:rPr>
              <a:t>8. Lobbying helps people.  </a:t>
            </a:r>
            <a:r>
              <a:rPr lang="en-US" altLang="en-US" sz="1000">
                <a:latin typeface="Arial" charset="0"/>
                <a:cs typeface="Arial" charset="0"/>
              </a:rPr>
              <a:t>Some people become concerned that lobbying detracts from their mission, but quite the opposite is true.  Everything that goes into a lobbying campaign—the research, the strategy planning, the phone calls and visits—will help fulfill your larger organizational goals.  </a:t>
            </a:r>
          </a:p>
          <a:p>
            <a:pPr algn="just"/>
            <a:r>
              <a:rPr lang="en-US" altLang="en-US" sz="1000" b="1">
                <a:latin typeface="Arial" charset="0"/>
                <a:cs typeface="Arial" charset="0"/>
              </a:rPr>
              <a:t>9. The views of local nonprofits are important.  </a:t>
            </a:r>
            <a:r>
              <a:rPr lang="en-US" altLang="en-US" sz="1000">
                <a:latin typeface="Arial" charset="0"/>
                <a:cs typeface="Arial" charset="0"/>
              </a:rPr>
              <a:t>Increasingly, the federal government has been allowing local governments to decide how to spend federal money and make more decisions than in the past.  This change gives local nonprofits even more responsibility to tell local policymakers what is needed and what will work.  Because more decisions are being made locally, your lobbying can have an immediate, concrete impact on people in need.</a:t>
            </a:r>
          </a:p>
          <a:p>
            <a:pPr algn="just"/>
            <a:r>
              <a:rPr lang="en-US" altLang="en-US" sz="1000" b="1">
                <a:latin typeface="Arial" charset="0"/>
                <a:cs typeface="Arial" charset="0"/>
              </a:rPr>
              <a:t>10. Lobbying advances your cause and builds public trust.  </a:t>
            </a:r>
            <a:r>
              <a:rPr lang="en-US" altLang="en-US" sz="1000">
                <a:latin typeface="Arial" charset="0"/>
                <a:cs typeface="Arial" charset="0"/>
              </a:rPr>
              <a:t>Building public trust is essential to nonprofit organizations and lobbying helps you gain it by increasing your organization’s visibility.  Just as raising funds and recruiting volunteers are important to achieving your organization’s mission, so is lobbying.  You miss out on an important opportunity to advance your cause if you don’t think as much about relationships with local, state, and federal governments.</a:t>
            </a:r>
          </a:p>
          <a:p>
            <a:endParaRPr lang="en-US" altLang="en-US"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8CAB1-608C-40C0-AB88-CCE020AA648D}" type="slidenum">
              <a:rPr lang="en-US" altLang="en-US"/>
              <a:pPr/>
              <a:t>9</a:t>
            </a:fld>
            <a:endParaRPr lang="en-US" altLang="en-US"/>
          </a:p>
        </p:txBody>
      </p:sp>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ltLang="en-US" b="1">
                <a:latin typeface="Arial" charset="0"/>
                <a:cs typeface="Arial" charset="0"/>
              </a:rPr>
              <a:t>Lobbying</a:t>
            </a:r>
            <a:endParaRPr lang="en-US" altLang="en-US">
              <a:latin typeface="Arial" charset="0"/>
              <a:cs typeface="Arial" charset="0"/>
            </a:endParaRPr>
          </a:p>
          <a:p>
            <a:pPr algn="just"/>
            <a:r>
              <a:rPr lang="en-US" altLang="en-US">
                <a:latin typeface="Arial" charset="0"/>
                <a:cs typeface="Arial" charset="0"/>
              </a:rPr>
              <a:t>Federal tax law defines </a:t>
            </a:r>
            <a:r>
              <a:rPr lang="en-US" altLang="en-US" u="sng">
                <a:latin typeface="Arial" charset="0"/>
                <a:cs typeface="Arial" charset="0"/>
              </a:rPr>
              <a:t>lobbying</a:t>
            </a:r>
            <a:r>
              <a:rPr lang="en-US" altLang="en-US">
                <a:latin typeface="Arial" charset="0"/>
                <a:cs typeface="Arial" charset="0"/>
              </a:rPr>
              <a:t> as any attempt to influence specific legislation.  </a:t>
            </a:r>
            <a:r>
              <a:rPr lang="en-US" altLang="en-US" u="sng">
                <a:latin typeface="Arial" charset="0"/>
                <a:cs typeface="Arial" charset="0"/>
              </a:rPr>
              <a:t>Legislation</a:t>
            </a:r>
            <a:r>
              <a:rPr lang="en-US" altLang="en-US">
                <a:latin typeface="Arial" charset="0"/>
                <a:cs typeface="Arial" charset="0"/>
              </a:rPr>
              <a:t> is a bill that has been introduced, or a draft bill that may be introduced, in any legislative body such as a city council, state legislature or Congress. </a:t>
            </a:r>
          </a:p>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A052B4-F35F-4F7C-9F04-D70AC79AB60A}" type="slidenum">
              <a:rPr lang="en-US" altLang="en-US"/>
              <a:pPr/>
              <a:t>10</a:t>
            </a:fld>
            <a:endParaRPr lang="en-US" altLang="en-US"/>
          </a:p>
        </p:txBody>
      </p:sp>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p:txBody>
          <a:bodyPr/>
          <a:lstStyle/>
          <a:p>
            <a:pPr marL="228600" indent="-228600"/>
            <a:r>
              <a:rPr lang="en-US" altLang="en-US" sz="1000" u="sng">
                <a:latin typeface="Arial" charset="0"/>
                <a:cs typeface="Arial" charset="0"/>
              </a:rPr>
              <a:t>What does NOT count as lobbying?</a:t>
            </a:r>
            <a:r>
              <a:rPr lang="en-US" altLang="en-US" sz="1000">
                <a:latin typeface="Arial" charset="0"/>
                <a:cs typeface="Arial" charset="0"/>
              </a:rPr>
              <a:t/>
            </a:r>
            <a:br>
              <a:rPr lang="en-US" altLang="en-US" sz="1000">
                <a:latin typeface="Arial" charset="0"/>
                <a:cs typeface="Arial" charset="0"/>
              </a:rPr>
            </a:br>
            <a:r>
              <a:rPr lang="en-US" altLang="en-US" sz="1000">
                <a:latin typeface="Arial" charset="0"/>
                <a:cs typeface="Arial" charset="0"/>
              </a:rPr>
              <a:t>There are five activity categories that are excluded from the term "influencing legislation."  They are: </a:t>
            </a:r>
          </a:p>
          <a:p>
            <a:pPr marL="228600" indent="-228600" algn="just">
              <a:buFontTx/>
              <a:buAutoNum type="arabicPeriod"/>
            </a:pPr>
            <a:r>
              <a:rPr lang="en-US" altLang="en-US" sz="1000" b="1">
                <a:latin typeface="Arial" charset="0"/>
                <a:cs typeface="Arial" charset="0"/>
              </a:rPr>
              <a:t>Self-defense:</a:t>
            </a:r>
            <a:r>
              <a:rPr lang="en-US" altLang="en-US" sz="1000">
                <a:latin typeface="Arial" charset="0"/>
                <a:cs typeface="Arial" charset="0"/>
              </a:rPr>
              <a:t> Communication on any legislation that would affect an organization's existence, powers and duties, tax-exempt status, or deductibility of contributions is not considered lobbying. </a:t>
            </a:r>
            <a:endParaRPr lang="en-US" altLang="en-US" sz="1000"/>
          </a:p>
          <a:p>
            <a:pPr marL="228600" indent="-228600" algn="just">
              <a:buFontTx/>
              <a:buAutoNum type="arabicPeriod"/>
            </a:pPr>
            <a:r>
              <a:rPr lang="en-US" altLang="en-US" sz="1000" b="1">
                <a:latin typeface="Arial" charset="0"/>
                <a:cs typeface="Arial" charset="0"/>
              </a:rPr>
              <a:t>Technical advice:</a:t>
            </a:r>
            <a:r>
              <a:rPr lang="en-US" altLang="en-US" sz="1000">
                <a:latin typeface="Arial" charset="0"/>
                <a:cs typeface="Arial" charset="0"/>
              </a:rPr>
              <a:t>  Providing technical advice to a governmental body in </a:t>
            </a:r>
            <a:r>
              <a:rPr lang="en-US" altLang="en-US" sz="1000" i="1">
                <a:latin typeface="Arial" charset="0"/>
                <a:cs typeface="Arial" charset="0"/>
              </a:rPr>
              <a:t>response</a:t>
            </a:r>
            <a:r>
              <a:rPr lang="en-US" altLang="en-US" sz="1000">
                <a:latin typeface="Arial" charset="0"/>
                <a:cs typeface="Arial" charset="0"/>
              </a:rPr>
              <a:t> to a written communication is not considered lobbying. </a:t>
            </a:r>
            <a:endParaRPr lang="en-US" altLang="en-US" sz="1000"/>
          </a:p>
          <a:p>
            <a:pPr marL="228600" indent="-228600" algn="just">
              <a:buFontTx/>
              <a:buAutoNum type="arabicPeriod"/>
            </a:pPr>
            <a:r>
              <a:rPr lang="en-US" altLang="en-US" sz="1000" b="1">
                <a:latin typeface="Arial" charset="0"/>
                <a:cs typeface="Arial" charset="0"/>
              </a:rPr>
              <a:t>Non-partisan analysis or research:</a:t>
            </a:r>
            <a:r>
              <a:rPr lang="en-US" altLang="en-US" sz="1000">
                <a:latin typeface="Arial" charset="0"/>
                <a:cs typeface="Arial" charset="0"/>
              </a:rPr>
              <a:t>  Studying community problems and their potential solutions is considered non-partisan if it is "an independent and objective exposition of a particular subject matter...(which) may advocate a particular position or viewpoint so long as their is a sufficiently full and fair exposition of pertinent facts to enable the public or an individual to form an independent opinion or conclusion." </a:t>
            </a:r>
            <a:endParaRPr lang="en-US" altLang="en-US" sz="1000"/>
          </a:p>
          <a:p>
            <a:pPr marL="228600" indent="-228600" algn="just">
              <a:buFontTx/>
              <a:buAutoNum type="arabicPeriod"/>
            </a:pPr>
            <a:r>
              <a:rPr lang="en-US" altLang="en-US" sz="1000" b="1">
                <a:latin typeface="Arial" charset="0"/>
                <a:cs typeface="Arial" charset="0"/>
              </a:rPr>
              <a:t>Examinations and discussions of broad social, economic and similar problems:</a:t>
            </a:r>
            <a:r>
              <a:rPr lang="en-US" altLang="en-US" sz="1000">
                <a:latin typeface="Arial" charset="0"/>
                <a:cs typeface="Arial" charset="0"/>
              </a:rPr>
              <a:t>  Communication with the organization's own members with respect to legislation which is of direct interest to them is not considered lobbying, so long as the discussion does not address the merits of a specific legislative proposal and makes no call for action. </a:t>
            </a:r>
            <a:endParaRPr lang="en-US" altLang="en-US" sz="1000"/>
          </a:p>
          <a:p>
            <a:pPr marL="228600" indent="-228600" algn="just">
              <a:buFontTx/>
              <a:buAutoNum type="arabicPeriod"/>
            </a:pPr>
            <a:r>
              <a:rPr lang="en-US" altLang="en-US" sz="1000" b="1">
                <a:latin typeface="Arial" charset="0"/>
                <a:cs typeface="Arial" charset="0"/>
              </a:rPr>
              <a:t>Regulatory and administrative issues:</a:t>
            </a:r>
            <a:r>
              <a:rPr lang="en-US" altLang="en-US" sz="1000">
                <a:latin typeface="Arial" charset="0"/>
                <a:cs typeface="Arial" charset="0"/>
              </a:rPr>
              <a:t>  Communication with governmental officials or employees on non-legislative (i.e. administrative) matters such as rule-making is not considered lobbying. </a:t>
            </a:r>
            <a:endParaRPr lang="en-US" altLang="en-US" sz="1000"/>
          </a:p>
          <a:p>
            <a:pPr marL="228600" indent="-228600"/>
            <a:endParaRPr lang="en-US" alt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323B4-72BC-4A96-AB89-64959E993E8F}" type="slidenum">
              <a:rPr lang="en-US" altLang="en-US"/>
              <a:pPr/>
              <a:t>12</a:t>
            </a:fld>
            <a:endParaRPr lang="en-US" altLang="en-US"/>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ltLang="en-US" sz="1000" b="1">
                <a:latin typeface="Arial" charset="0"/>
                <a:cs typeface="Arial" charset="0"/>
              </a:rPr>
              <a:t>The 501(h) Election</a:t>
            </a:r>
            <a:endParaRPr lang="en-US" altLang="en-US" sz="1000">
              <a:latin typeface="Arial" charset="0"/>
              <a:cs typeface="Arial" charset="0"/>
            </a:endParaRPr>
          </a:p>
          <a:p>
            <a:pPr algn="just"/>
            <a:r>
              <a:rPr lang="en-US" altLang="en-US" sz="1000">
                <a:latin typeface="Arial" charset="0"/>
                <a:cs typeface="Arial" charset="0"/>
              </a:rPr>
              <a:t>Prior to 1976, there was enormous ambiguity over the amount of lobbying that nonprofits could do.  The IRS rules required that tax-exempt nonprofits could lose their tax-exempt status if they did more than an "insubstantial" amount of lobbying.  This "insubstantial-lobbying test" was never specifically defined in IRS rules, and individual IRS agents had no guidance in what constituted "too much lobbying." </a:t>
            </a:r>
          </a:p>
          <a:p>
            <a:pPr algn="just"/>
            <a:endParaRPr lang="en-US" altLang="en-US" sz="1000">
              <a:latin typeface="Arial" charset="0"/>
              <a:cs typeface="Arial" charset="0"/>
            </a:endParaRPr>
          </a:p>
          <a:p>
            <a:pPr algn="just"/>
            <a:r>
              <a:rPr lang="en-US" altLang="en-US" sz="1000">
                <a:latin typeface="Arial" charset="0"/>
                <a:cs typeface="Arial" charset="0"/>
              </a:rPr>
              <a:t>The </a:t>
            </a:r>
            <a:r>
              <a:rPr lang="en-US" altLang="en-US" sz="1000" u="sng">
                <a:latin typeface="Arial" charset="0"/>
                <a:cs typeface="Arial" charset="0"/>
              </a:rPr>
              <a:t>1976 Lobby Law</a:t>
            </a:r>
            <a:r>
              <a:rPr lang="en-US" altLang="en-US" sz="1000">
                <a:latin typeface="Arial" charset="0"/>
                <a:cs typeface="Arial" charset="0"/>
              </a:rPr>
              <a:t>, however, established clear guidelines for lobbying expenditures.  The Lobby Law allows nonprofits to </a:t>
            </a:r>
            <a:r>
              <a:rPr lang="en-US" altLang="en-US" sz="1000" i="1">
                <a:latin typeface="Arial" charset="0"/>
                <a:cs typeface="Arial" charset="0"/>
              </a:rPr>
              <a:t>choose </a:t>
            </a:r>
            <a:r>
              <a:rPr lang="en-US" altLang="en-US" sz="1000">
                <a:latin typeface="Arial" charset="0"/>
                <a:cs typeface="Arial" charset="0"/>
              </a:rPr>
              <a:t>to be covered by a clearly defined set of lobbying rules.  This law clarifies that 501(c)(3) nonprofits that elect to fall under these rules can spend up to a defined percentage of their budget for lobbying without threatening their tax-exempt status.  In 1990, the IRS published final rules on implementing the Lobby Law that make it quite clear that nonprofits should elect to be covered by the lobbying-expenditure test and not fall under the vague insubstantial lobbying test. </a:t>
            </a:r>
          </a:p>
          <a:p>
            <a:endParaRPr lang="en-US" altLang="en-US" sz="1000">
              <a:latin typeface="Arial" charset="0"/>
              <a:cs typeface="Arial" charset="0"/>
            </a:endParaRPr>
          </a:p>
          <a:p>
            <a:r>
              <a:rPr lang="en-US" altLang="en-US" sz="1000">
                <a:latin typeface="Arial" charset="0"/>
                <a:cs typeface="Arial" charset="0"/>
              </a:rPr>
              <a:t>The </a:t>
            </a:r>
            <a:r>
              <a:rPr lang="en-US" altLang="en-US" sz="1000" b="1">
                <a:latin typeface="Arial" charset="0"/>
                <a:cs typeface="Arial" charset="0"/>
              </a:rPr>
              <a:t>total</a:t>
            </a:r>
            <a:r>
              <a:rPr lang="en-US" altLang="en-US" sz="1000">
                <a:latin typeface="Arial" charset="0"/>
                <a:cs typeface="Arial" charset="0"/>
              </a:rPr>
              <a:t> lobbying expenditure limits under the 501(h) election are:</a:t>
            </a:r>
            <a:br>
              <a:rPr lang="en-US" altLang="en-US" sz="1000">
                <a:latin typeface="Arial" charset="0"/>
                <a:cs typeface="Arial" charset="0"/>
              </a:rPr>
            </a:br>
            <a:r>
              <a:rPr lang="en-US" altLang="en-US" sz="1000">
                <a:latin typeface="Arial" charset="0"/>
                <a:cs typeface="Arial" charset="0"/>
              </a:rPr>
              <a:t>- 20% of the first $500,000 of exempt purpose expenditures, plus</a:t>
            </a:r>
            <a:br>
              <a:rPr lang="en-US" altLang="en-US" sz="1000">
                <a:latin typeface="Arial" charset="0"/>
                <a:cs typeface="Arial" charset="0"/>
              </a:rPr>
            </a:br>
            <a:r>
              <a:rPr lang="en-US" altLang="en-US" sz="1000">
                <a:latin typeface="Arial" charset="0"/>
                <a:cs typeface="Arial" charset="0"/>
              </a:rPr>
              <a:t>- 15% of the next $500,000 of exempt purpose expenditures, plus</a:t>
            </a:r>
            <a:br>
              <a:rPr lang="en-US" altLang="en-US" sz="1000">
                <a:latin typeface="Arial" charset="0"/>
                <a:cs typeface="Arial" charset="0"/>
              </a:rPr>
            </a:br>
            <a:r>
              <a:rPr lang="en-US" altLang="en-US" sz="1000">
                <a:latin typeface="Arial" charset="0"/>
                <a:cs typeface="Arial" charset="0"/>
              </a:rPr>
              <a:t>- 10% of the next $500,000 of exempt purpose expenditures, plus</a:t>
            </a:r>
            <a:br>
              <a:rPr lang="en-US" altLang="en-US" sz="1000">
                <a:latin typeface="Arial" charset="0"/>
                <a:cs typeface="Arial" charset="0"/>
              </a:rPr>
            </a:br>
            <a:r>
              <a:rPr lang="en-US" altLang="en-US" sz="1000">
                <a:latin typeface="Arial" charset="0"/>
                <a:cs typeface="Arial" charset="0"/>
              </a:rPr>
              <a:t>- 5% of the remaining exempt purpose expenditures up to a total cap of $1 million.</a:t>
            </a:r>
            <a:br>
              <a:rPr lang="en-US" altLang="en-US" sz="1000">
                <a:latin typeface="Arial" charset="0"/>
                <a:cs typeface="Arial" charset="0"/>
              </a:rPr>
            </a:br>
            <a:r>
              <a:rPr lang="en-US" altLang="en-US" sz="1000" i="1">
                <a:latin typeface="Arial" charset="0"/>
                <a:cs typeface="Arial" charset="0"/>
              </a:rPr>
              <a:t>(Exempt purpose expenditures are all payments you make in a year except investment management, unrelated businesses, and certain fundraising costs.)</a:t>
            </a:r>
            <a:r>
              <a:rPr lang="en-US" altLang="en-US" sz="1000">
                <a:latin typeface="Arial" charset="0"/>
                <a:cs typeface="Arial" charset="0"/>
              </a:rPr>
              <a:t> </a:t>
            </a:r>
          </a:p>
          <a:p>
            <a:endParaRPr lang="en-US" altLang="en-US"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4E363D22-0586-4D62-9DAA-EF79122FF50B}"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6BD3FA5-5725-42F7-81AF-7E91E401A8CB}"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D9FDAE7-DF0B-479B-B06A-20D1A310B00B}"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62E71D9-81CF-4234-869A-1AEE2A231301}"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7304D52-AE72-4356-9C43-8D196C5E8D25}"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02716E8-8266-4C80-87BE-1B505D85B0DD}"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F1CD0393-0948-4E71-AC72-70727DB7583D}"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DBCE6806-D465-4681-B328-F77F9D0603DE}"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B2419836-19CD-496B-8880-986AB2DC71C6}"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0BB8E78-AE08-4B3C-B052-65BBC6F7E27F}"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685E250B-1B2F-43F8-9957-E1DD190031B4}"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6400E1-6EDD-4392-A5C4-3B71A0E97E48}"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oardsourc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914400"/>
            <a:ext cx="7772400" cy="2362200"/>
          </a:xfrm>
        </p:spPr>
        <p:txBody>
          <a:bodyPr>
            <a:normAutofit fontScale="90000"/>
          </a:bodyPr>
          <a:lstStyle/>
          <a:p>
            <a:r>
              <a:rPr lang="en-US" altLang="en-US" dirty="0" smtClean="0"/>
              <a:t>Board Training Kits: </a:t>
            </a:r>
            <a:r>
              <a:rPr lang="en-US" altLang="en-US" dirty="0"/>
              <a:t/>
            </a:r>
            <a:br>
              <a:rPr lang="en-US" altLang="en-US" dirty="0"/>
            </a:br>
            <a:r>
              <a:rPr lang="en-US" altLang="en-US" dirty="0" smtClean="0"/>
              <a:t>#9 Nonprofit </a:t>
            </a:r>
            <a:r>
              <a:rPr lang="en-US" altLang="en-US" dirty="0"/>
              <a:t>Organizations &amp; </a:t>
            </a:r>
            <a:br>
              <a:rPr lang="en-US" altLang="en-US" dirty="0"/>
            </a:br>
            <a:r>
              <a:rPr lang="en-US" altLang="en-US" dirty="0"/>
              <a:t>Political Activities </a:t>
            </a:r>
          </a:p>
        </p:txBody>
      </p:sp>
      <p:sp>
        <p:nvSpPr>
          <p:cNvPr id="2051" name="Rectangle 3"/>
          <p:cNvSpPr>
            <a:spLocks noGrp="1" noChangeArrowheads="1"/>
          </p:cNvSpPr>
          <p:nvPr>
            <p:ph type="subTitle" idx="1"/>
          </p:nvPr>
        </p:nvSpPr>
        <p:spPr>
          <a:xfrm>
            <a:off x="1066800" y="3886200"/>
            <a:ext cx="6705600" cy="1752600"/>
          </a:xfrm>
        </p:spPr>
        <p:txBody>
          <a:bodyPr/>
          <a:lstStyle/>
          <a:p>
            <a:r>
              <a:rPr lang="en-US" altLang="en-US"/>
              <a:t>Presented by the </a:t>
            </a:r>
          </a:p>
          <a:p>
            <a:r>
              <a:rPr lang="en-US" altLang="en-US"/>
              <a:t>Southern Early Childhood Association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What is NOT lobbying? </a:t>
            </a:r>
          </a:p>
        </p:txBody>
      </p:sp>
      <p:sp>
        <p:nvSpPr>
          <p:cNvPr id="19459" name="Rectangle 3"/>
          <p:cNvSpPr>
            <a:spLocks noGrp="1" noChangeArrowheads="1"/>
          </p:cNvSpPr>
          <p:nvPr>
            <p:ph idx="1"/>
          </p:nvPr>
        </p:nvSpPr>
        <p:spPr/>
        <p:txBody>
          <a:bodyPr/>
          <a:lstStyle/>
          <a:p>
            <a:pPr marL="609600" indent="-609600">
              <a:buFontTx/>
              <a:buAutoNum type="arabicPeriod"/>
            </a:pPr>
            <a:r>
              <a:rPr lang="en-US" altLang="en-US"/>
              <a:t>Self-defense</a:t>
            </a:r>
          </a:p>
          <a:p>
            <a:pPr marL="609600" indent="-609600">
              <a:buFontTx/>
              <a:buAutoNum type="arabicPeriod"/>
            </a:pPr>
            <a:r>
              <a:rPr lang="en-US" altLang="en-US"/>
              <a:t>Technical advice</a:t>
            </a:r>
          </a:p>
          <a:p>
            <a:pPr marL="609600" indent="-609600">
              <a:buFontTx/>
              <a:buAutoNum type="arabicPeriod"/>
            </a:pPr>
            <a:r>
              <a:rPr lang="en-US" altLang="en-US"/>
              <a:t>Non-partisan analysis or research </a:t>
            </a:r>
          </a:p>
          <a:p>
            <a:pPr marL="609600" indent="-609600">
              <a:buFontTx/>
              <a:buAutoNum type="arabicPeriod"/>
            </a:pPr>
            <a:r>
              <a:rPr lang="en-US" altLang="en-US"/>
              <a:t>Examinations and discussions of broad social, economic and similar problems </a:t>
            </a:r>
          </a:p>
          <a:p>
            <a:pPr marL="609600" indent="-609600">
              <a:buFontTx/>
              <a:buAutoNum type="arabicPeriod"/>
            </a:pPr>
            <a:r>
              <a:rPr lang="en-US" altLang="en-US"/>
              <a:t>Regulatory and administrative issues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 DISCUSSION * </a:t>
            </a:r>
          </a:p>
        </p:txBody>
      </p:sp>
      <p:sp>
        <p:nvSpPr>
          <p:cNvPr id="21507" name="Rectangle 3"/>
          <p:cNvSpPr>
            <a:spLocks noGrp="1" noChangeArrowheads="1"/>
          </p:cNvSpPr>
          <p:nvPr>
            <p:ph idx="1"/>
          </p:nvPr>
        </p:nvSpPr>
        <p:spPr/>
        <p:txBody>
          <a:bodyPr/>
          <a:lstStyle/>
          <a:p>
            <a:r>
              <a:rPr lang="en-US" altLang="en-US"/>
              <a:t>Looking at your association’s past activities, what initiatives or events count as lobbying, based on the definition provided by the IRS?  </a:t>
            </a:r>
          </a:p>
          <a:p>
            <a:r>
              <a:rPr lang="en-US" altLang="en-US"/>
              <a:t>Does your organization have a clear understanding of what constitutes lobbying?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The 501(h) Election </a:t>
            </a:r>
          </a:p>
        </p:txBody>
      </p:sp>
      <p:sp>
        <p:nvSpPr>
          <p:cNvPr id="22531" name="Rectangle 3"/>
          <p:cNvSpPr>
            <a:spLocks noGrp="1" noChangeArrowheads="1"/>
          </p:cNvSpPr>
          <p:nvPr>
            <p:ph idx="1"/>
          </p:nvPr>
        </p:nvSpPr>
        <p:spPr/>
        <p:txBody>
          <a:bodyPr/>
          <a:lstStyle/>
          <a:p>
            <a:pPr>
              <a:buFontTx/>
              <a:buNone/>
            </a:pPr>
            <a:r>
              <a:rPr lang="en-US" altLang="en-US"/>
              <a:t>501(c)(3) nonprofits that elect to fall under these rules can spend up to a defined percentage of their budget for lobbying without threatening their tax-exempt status.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z="3600" u="sng"/>
              <a:t>Benefits of Taking the 501(h) Election</a:t>
            </a:r>
          </a:p>
        </p:txBody>
      </p:sp>
      <p:sp>
        <p:nvSpPr>
          <p:cNvPr id="24579" name="Rectangle 3"/>
          <p:cNvSpPr>
            <a:spLocks noGrp="1" noChangeArrowheads="1"/>
          </p:cNvSpPr>
          <p:nvPr>
            <p:ph idx="1"/>
          </p:nvPr>
        </p:nvSpPr>
        <p:spPr/>
        <p:txBody>
          <a:bodyPr/>
          <a:lstStyle/>
          <a:p>
            <a:r>
              <a:rPr lang="en-US" altLang="en-US"/>
              <a:t>No limit on activities that don’t require expenditures </a:t>
            </a:r>
          </a:p>
          <a:p>
            <a:r>
              <a:rPr lang="en-US" altLang="en-US"/>
              <a:t>Clear definitions of types of lobbying communication</a:t>
            </a:r>
          </a:p>
          <a:p>
            <a:r>
              <a:rPr lang="en-US" altLang="en-US"/>
              <a:t>Higher lobbying dollar limits </a:t>
            </a:r>
          </a:p>
          <a:p>
            <a:r>
              <a:rPr lang="en-US" altLang="en-US"/>
              <a:t>No personal penalty for exceeding limits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 DISCUSSION *</a:t>
            </a:r>
          </a:p>
        </p:txBody>
      </p:sp>
      <p:sp>
        <p:nvSpPr>
          <p:cNvPr id="27651" name="Rectangle 3"/>
          <p:cNvSpPr>
            <a:spLocks noGrp="1" noChangeArrowheads="1"/>
          </p:cNvSpPr>
          <p:nvPr>
            <p:ph idx="1"/>
          </p:nvPr>
        </p:nvSpPr>
        <p:spPr/>
        <p:txBody>
          <a:bodyPr/>
          <a:lstStyle/>
          <a:p>
            <a:r>
              <a:rPr lang="en-US" altLang="en-US"/>
              <a:t>If your organization is currently classified as a 501(c)(3) organization by the IRS, has it officially filed for the 501(h) election?  </a:t>
            </a:r>
          </a:p>
          <a:p>
            <a:r>
              <a:rPr lang="en-US" altLang="en-US"/>
              <a:t>If not, why might it be a good idea for your organization to file this paperwork?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Direct vs. Grassroots Lobbying </a:t>
            </a:r>
          </a:p>
        </p:txBody>
      </p:sp>
      <p:sp>
        <p:nvSpPr>
          <p:cNvPr id="26627" name="Rectangle 3"/>
          <p:cNvSpPr>
            <a:spLocks noGrp="1" noChangeArrowheads="1"/>
          </p:cNvSpPr>
          <p:nvPr>
            <p:ph idx="1"/>
          </p:nvPr>
        </p:nvSpPr>
        <p:spPr/>
        <p:txBody>
          <a:bodyPr/>
          <a:lstStyle/>
          <a:p>
            <a:r>
              <a:rPr lang="en-US" altLang="en-US"/>
              <a:t>This is an important distinction, as grassroots lobbying is limited to a greater extent than direct lobbying.  </a:t>
            </a:r>
          </a:p>
          <a:p>
            <a:r>
              <a:rPr lang="en-US" altLang="en-US"/>
              <a:t>Direct Lobbying</a:t>
            </a:r>
          </a:p>
          <a:p>
            <a:r>
              <a:rPr lang="en-US" altLang="en-US"/>
              <a:t>Grassroots Lobbying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 DISCUSSION * </a:t>
            </a:r>
          </a:p>
        </p:txBody>
      </p:sp>
      <p:sp>
        <p:nvSpPr>
          <p:cNvPr id="29699" name="Rectangle 3"/>
          <p:cNvSpPr>
            <a:spLocks noGrp="1" noChangeArrowheads="1"/>
          </p:cNvSpPr>
          <p:nvPr>
            <p:ph idx="1"/>
          </p:nvPr>
        </p:nvSpPr>
        <p:spPr/>
        <p:txBody>
          <a:bodyPr/>
          <a:lstStyle/>
          <a:p>
            <a:r>
              <a:rPr lang="en-US" altLang="en-US"/>
              <a:t>In examining your association’s past political activities, which activities would be considered “grassroots” lobbying, and which would be considered to be instances of “direct” lobbying?  </a:t>
            </a:r>
          </a:p>
          <a:p>
            <a:r>
              <a:rPr lang="en-US" altLang="en-US"/>
              <a:t>On what evidence are you basing this distinction?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z="4000" u="sng"/>
              <a:t>Reporting Lobbying Expenditures</a:t>
            </a:r>
            <a:r>
              <a:rPr lang="en-US" altLang="en-US"/>
              <a:t> </a:t>
            </a:r>
          </a:p>
        </p:txBody>
      </p:sp>
      <p:sp>
        <p:nvSpPr>
          <p:cNvPr id="30723" name="Rectangle 3"/>
          <p:cNvSpPr>
            <a:spLocks noGrp="1" noChangeArrowheads="1"/>
          </p:cNvSpPr>
          <p:nvPr>
            <p:ph idx="1"/>
          </p:nvPr>
        </p:nvSpPr>
        <p:spPr/>
        <p:txBody>
          <a:bodyPr/>
          <a:lstStyle/>
          <a:p>
            <a:pPr>
              <a:lnSpc>
                <a:spcPct val="90000"/>
              </a:lnSpc>
            </a:pPr>
            <a:r>
              <a:rPr lang="en-US" altLang="en-US"/>
              <a:t>Annual reporting to the IRS is required by law, and is part of the annual IRS Form 990 filing.  </a:t>
            </a:r>
          </a:p>
          <a:p>
            <a:pPr>
              <a:lnSpc>
                <a:spcPct val="90000"/>
              </a:lnSpc>
            </a:pPr>
            <a:r>
              <a:rPr lang="en-US" altLang="en-US"/>
              <a:t>It is the association’s responsibility to maintain records of direct and grassroots lobbying expenditures.  </a:t>
            </a:r>
          </a:p>
          <a:p>
            <a:pPr>
              <a:lnSpc>
                <a:spcPct val="90000"/>
              </a:lnSpc>
            </a:pPr>
            <a:r>
              <a:rPr lang="en-US" altLang="en-US"/>
              <a:t>Allocation of “mixed” activities is specified in the IRS regualtions.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 DISCUSSION *</a:t>
            </a:r>
          </a:p>
        </p:txBody>
      </p:sp>
      <p:sp>
        <p:nvSpPr>
          <p:cNvPr id="32771" name="Rectangle 3"/>
          <p:cNvSpPr>
            <a:spLocks noGrp="1" noChangeArrowheads="1"/>
          </p:cNvSpPr>
          <p:nvPr>
            <p:ph idx="1"/>
          </p:nvPr>
        </p:nvSpPr>
        <p:spPr/>
        <p:txBody>
          <a:bodyPr/>
          <a:lstStyle/>
          <a:p>
            <a:r>
              <a:rPr lang="en-US" altLang="en-US"/>
              <a:t>Who within your organization is in charge of reporting your lobbying expenditures to the IRS?</a:t>
            </a:r>
          </a:p>
          <a:p>
            <a:r>
              <a:rPr lang="en-US" altLang="en-US"/>
              <a:t>Is this requirement adequately fulfilled, or is there confusion regarding the reporting process?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4000"/>
              <a:t>Association Political Action Committees (PACs)</a:t>
            </a:r>
            <a:r>
              <a:rPr lang="en-US" altLang="en-US"/>
              <a:t> </a:t>
            </a:r>
          </a:p>
        </p:txBody>
      </p:sp>
      <p:sp>
        <p:nvSpPr>
          <p:cNvPr id="33795" name="Rectangle 3"/>
          <p:cNvSpPr>
            <a:spLocks noGrp="1" noChangeArrowheads="1"/>
          </p:cNvSpPr>
          <p:nvPr>
            <p:ph idx="1"/>
          </p:nvPr>
        </p:nvSpPr>
        <p:spPr/>
        <p:txBody>
          <a:bodyPr/>
          <a:lstStyle/>
          <a:p>
            <a:pPr marL="609600" indent="-609600">
              <a:buFontTx/>
              <a:buNone/>
            </a:pPr>
            <a:r>
              <a:rPr lang="en-US" altLang="en-US" u="sng"/>
              <a:t>Reasons for Forming an Association PAC:</a:t>
            </a:r>
          </a:p>
          <a:p>
            <a:pPr marL="609600" indent="-609600">
              <a:buFontTx/>
              <a:buAutoNum type="arabicPeriod"/>
            </a:pPr>
            <a:r>
              <a:rPr lang="en-US" altLang="en-US"/>
              <a:t>To direct campaign funds to candidates </a:t>
            </a:r>
          </a:p>
          <a:p>
            <a:pPr marL="609600" indent="-609600">
              <a:buFontTx/>
              <a:buAutoNum type="arabicPeriod"/>
            </a:pPr>
            <a:r>
              <a:rPr lang="en-US" altLang="en-US"/>
              <a:t>To present legislative positions </a:t>
            </a:r>
          </a:p>
          <a:p>
            <a:pPr marL="609600" indent="-609600">
              <a:buFontTx/>
              <a:buAutoNum type="arabicPeriod"/>
            </a:pPr>
            <a:r>
              <a:rPr lang="en-US" altLang="en-US"/>
              <a:t>To counterbalance opposing associations</a:t>
            </a:r>
          </a:p>
          <a:p>
            <a:pPr marL="609600" indent="-609600">
              <a:buFontTx/>
              <a:buAutoNum type="arabicPeriod"/>
            </a:pPr>
            <a:r>
              <a:rPr lang="en-US" altLang="en-US"/>
              <a:t>To take advantage of higher limits </a:t>
            </a:r>
          </a:p>
          <a:p>
            <a:pPr marL="609600" indent="-609600">
              <a:buFontTx/>
              <a:buAutoNum type="arabicPeriod"/>
            </a:pPr>
            <a:r>
              <a:rPr lang="en-US" altLang="en-US"/>
              <a:t>To involve association members in the political process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762000"/>
          </a:xfrm>
        </p:spPr>
        <p:txBody>
          <a:bodyPr>
            <a:normAutofit fontScale="90000"/>
          </a:bodyPr>
          <a:lstStyle/>
          <a:p>
            <a:r>
              <a:rPr lang="en-US" altLang="en-US"/>
              <a:t>Topics to be Presented…</a:t>
            </a:r>
          </a:p>
        </p:txBody>
      </p:sp>
      <p:sp>
        <p:nvSpPr>
          <p:cNvPr id="5123" name="Rectangle 3"/>
          <p:cNvSpPr>
            <a:spLocks noGrp="1" noChangeArrowheads="1"/>
          </p:cNvSpPr>
          <p:nvPr>
            <p:ph idx="1"/>
          </p:nvPr>
        </p:nvSpPr>
        <p:spPr>
          <a:xfrm>
            <a:off x="685800" y="1600200"/>
            <a:ext cx="7772400" cy="4495800"/>
          </a:xfrm>
        </p:spPr>
        <p:txBody>
          <a:bodyPr/>
          <a:lstStyle/>
          <a:p>
            <a:r>
              <a:rPr lang="en-US" altLang="en-US"/>
              <a:t>Nonprofit organizations and lobbying</a:t>
            </a:r>
          </a:p>
          <a:p>
            <a:r>
              <a:rPr lang="en-US" altLang="en-US"/>
              <a:t>Reasons to lobby for your cause </a:t>
            </a:r>
          </a:p>
          <a:p>
            <a:r>
              <a:rPr lang="en-US" altLang="en-US"/>
              <a:t>The 501(h) election </a:t>
            </a:r>
          </a:p>
          <a:p>
            <a:r>
              <a:rPr lang="en-US" altLang="en-US"/>
              <a:t>Lobbying limits </a:t>
            </a:r>
          </a:p>
          <a:p>
            <a:r>
              <a:rPr lang="en-US" altLang="en-US"/>
              <a:t>Direct vs. grassroots lobbying</a:t>
            </a:r>
          </a:p>
          <a:p>
            <a:r>
              <a:rPr lang="en-US" altLang="en-US"/>
              <a:t>Reporting lobbying expenditures </a:t>
            </a:r>
          </a:p>
          <a:p>
            <a:r>
              <a:rPr lang="en-US" altLang="en-US"/>
              <a:t>Political Action Committees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04800"/>
            <a:ext cx="7772400" cy="1219200"/>
          </a:xfrm>
        </p:spPr>
        <p:txBody>
          <a:bodyPr/>
          <a:lstStyle/>
          <a:p>
            <a:r>
              <a:rPr lang="en-US" altLang="en-US"/>
              <a:t>* DISCUSSION *</a:t>
            </a:r>
          </a:p>
        </p:txBody>
      </p:sp>
      <p:sp>
        <p:nvSpPr>
          <p:cNvPr id="35843" name="Rectangle 3"/>
          <p:cNvSpPr>
            <a:spLocks noGrp="1" noChangeArrowheads="1"/>
          </p:cNvSpPr>
          <p:nvPr>
            <p:ph idx="1"/>
          </p:nvPr>
        </p:nvSpPr>
        <p:spPr>
          <a:xfrm>
            <a:off x="685800" y="1524000"/>
            <a:ext cx="7772400" cy="4572000"/>
          </a:xfrm>
        </p:spPr>
        <p:txBody>
          <a:bodyPr/>
          <a:lstStyle/>
          <a:p>
            <a:pPr>
              <a:lnSpc>
                <a:spcPct val="90000"/>
              </a:lnSpc>
            </a:pPr>
            <a:r>
              <a:rPr lang="en-US" altLang="en-US"/>
              <a:t>If your association does not already have a political action committee, why might it want to form one?  </a:t>
            </a:r>
          </a:p>
          <a:p>
            <a:pPr>
              <a:lnSpc>
                <a:spcPct val="90000"/>
              </a:lnSpc>
            </a:pPr>
            <a:r>
              <a:rPr lang="en-US" altLang="en-US"/>
              <a:t>Who in your organization has the authority to make the decision regarding PAC formation? </a:t>
            </a:r>
          </a:p>
          <a:p>
            <a:pPr>
              <a:lnSpc>
                <a:spcPct val="90000"/>
              </a:lnSpc>
            </a:pPr>
            <a:r>
              <a:rPr lang="en-US" altLang="en-US"/>
              <a:t>Does everyone clearly understand the regulations placed on PACs by the federal government?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04800"/>
            <a:ext cx="7772400" cy="914400"/>
          </a:xfrm>
        </p:spPr>
        <p:txBody>
          <a:bodyPr/>
          <a:lstStyle/>
          <a:p>
            <a:r>
              <a:rPr lang="en-US" altLang="en-US" sz="3200">
                <a:solidFill>
                  <a:schemeClr val="tx1"/>
                </a:solidFill>
              </a:rPr>
              <a:t>Resources consulted for this presentation:</a:t>
            </a:r>
          </a:p>
        </p:txBody>
      </p:sp>
      <p:sp>
        <p:nvSpPr>
          <p:cNvPr id="36867" name="Rectangle 3"/>
          <p:cNvSpPr>
            <a:spLocks noGrp="1" noChangeArrowheads="1"/>
          </p:cNvSpPr>
          <p:nvPr>
            <p:ph idx="1"/>
          </p:nvPr>
        </p:nvSpPr>
        <p:spPr>
          <a:xfrm>
            <a:off x="685800" y="1371600"/>
            <a:ext cx="7772400" cy="4724400"/>
          </a:xfrm>
        </p:spPr>
        <p:txBody>
          <a:bodyPr/>
          <a:lstStyle/>
          <a:p>
            <a:r>
              <a:rPr lang="en-US" altLang="en-US" sz="2800">
                <a:hlinkClick r:id="rId3"/>
              </a:rPr>
              <a:t>www.BoardSource.org</a:t>
            </a:r>
            <a:r>
              <a:rPr lang="en-US" altLang="en-US" sz="2800"/>
              <a:t> </a:t>
            </a:r>
          </a:p>
          <a:p>
            <a:r>
              <a:rPr lang="en-US" altLang="en-US" sz="2800"/>
              <a:t>Jerald Jacobs. </a:t>
            </a:r>
            <a:r>
              <a:rPr lang="en-US" altLang="en-US" sz="2800" u="sng"/>
              <a:t>Association Law Handbook</a:t>
            </a:r>
            <a:r>
              <a:rPr lang="en-US" altLang="en-US" sz="2800"/>
              <a:t>. American Society of Association Executives, 1996. </a:t>
            </a:r>
          </a:p>
          <a:p>
            <a:r>
              <a:rPr lang="en-US" altLang="en-US" sz="2800"/>
              <a:t>Minnesota Council of Nonprofits </a:t>
            </a:r>
          </a:p>
          <a:p>
            <a:r>
              <a:rPr lang="en-US" altLang="en-US" sz="2800"/>
              <a:t>Ohio Association of Nonprofit Organizations</a:t>
            </a:r>
          </a:p>
          <a:p>
            <a:r>
              <a:rPr lang="en-US" altLang="en-US" sz="2800"/>
              <a:t>Jeffrey Tenenbaum. </a:t>
            </a:r>
            <a:r>
              <a:rPr lang="en-US" altLang="en-US" sz="2800" u="sng"/>
              <a:t>Association Tax Compliance</a:t>
            </a:r>
            <a:r>
              <a:rPr lang="en-US" altLang="en-US" sz="2800"/>
              <a:t>. American Society of Association Executives, 1996. </a:t>
            </a:r>
          </a:p>
          <a:p>
            <a:endParaRPr lang="en-US" altLang="en-US"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685800" y="2286000"/>
            <a:ext cx="7772400" cy="1143000"/>
          </a:xfrm>
        </p:spPr>
        <p:txBody>
          <a:bodyPr/>
          <a:lstStyle/>
          <a:p>
            <a:r>
              <a:rPr lang="en-US" altLang="en-US"/>
              <a:t>Any final thoughts or questions? </a:t>
            </a:r>
          </a:p>
        </p:txBody>
      </p:sp>
      <p:sp>
        <p:nvSpPr>
          <p:cNvPr id="38915" name="Rectangle 3"/>
          <p:cNvSpPr>
            <a:spLocks noGrp="1" noChangeArrowheads="1"/>
          </p:cNvSpPr>
          <p:nvPr>
            <p:ph type="subTitle" idx="1"/>
          </p:nvPr>
        </p:nvSpPr>
        <p:spPr/>
        <p:txBody>
          <a:bodyPr/>
          <a:lstStyle/>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 DISCUSSION * </a:t>
            </a:r>
          </a:p>
        </p:txBody>
      </p:sp>
      <p:sp>
        <p:nvSpPr>
          <p:cNvPr id="9219" name="Rectangle 3"/>
          <p:cNvSpPr>
            <a:spLocks noGrp="1" noChangeArrowheads="1"/>
          </p:cNvSpPr>
          <p:nvPr>
            <p:ph idx="1"/>
          </p:nvPr>
        </p:nvSpPr>
        <p:spPr/>
        <p:txBody>
          <a:bodyPr/>
          <a:lstStyle/>
          <a:p>
            <a:r>
              <a:rPr lang="en-US" altLang="en-US"/>
              <a:t>In what types of political activities does your organization typically engage?  </a:t>
            </a:r>
          </a:p>
          <a:p>
            <a:r>
              <a:rPr lang="en-US" altLang="en-US"/>
              <a:t>Who participates in these activities?  </a:t>
            </a:r>
          </a:p>
          <a:p>
            <a:r>
              <a:rPr lang="en-US" altLang="en-US"/>
              <a:t>In what areas of political activity do you feel your association should take a greater role?  How might it do this?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z="3600" b="1"/>
              <a:t>Nonprofit Organizations &amp; Lobbying</a:t>
            </a:r>
            <a:r>
              <a:rPr lang="en-US" altLang="en-US"/>
              <a:t> </a:t>
            </a:r>
          </a:p>
        </p:txBody>
      </p:sp>
      <p:sp>
        <p:nvSpPr>
          <p:cNvPr id="7171" name="Rectangle 3"/>
          <p:cNvSpPr>
            <a:spLocks noGrp="1" noChangeArrowheads="1"/>
          </p:cNvSpPr>
          <p:nvPr>
            <p:ph idx="1"/>
          </p:nvPr>
        </p:nvSpPr>
        <p:spPr/>
        <p:txBody>
          <a:bodyPr/>
          <a:lstStyle/>
          <a:p>
            <a:pPr>
              <a:lnSpc>
                <a:spcPct val="90000"/>
              </a:lnSpc>
            </a:pPr>
            <a:r>
              <a:rPr lang="en-US" altLang="en-US"/>
              <a:t>Organizations have an interest in the formation of </a:t>
            </a:r>
            <a:r>
              <a:rPr lang="en-US" altLang="en-US" b="1"/>
              <a:t>public policy</a:t>
            </a:r>
            <a:r>
              <a:rPr lang="en-US" altLang="en-US"/>
              <a:t>. </a:t>
            </a:r>
          </a:p>
          <a:p>
            <a:pPr>
              <a:lnSpc>
                <a:spcPct val="90000"/>
              </a:lnSpc>
            </a:pPr>
            <a:r>
              <a:rPr lang="en-US" altLang="en-US"/>
              <a:t>For some nonprofits, </a:t>
            </a:r>
            <a:r>
              <a:rPr lang="en-US" altLang="en-US" b="1"/>
              <a:t>advocacy</a:t>
            </a:r>
            <a:r>
              <a:rPr lang="en-US" altLang="en-US"/>
              <a:t> is the most important service they provide. </a:t>
            </a:r>
          </a:p>
          <a:p>
            <a:pPr>
              <a:lnSpc>
                <a:spcPct val="90000"/>
              </a:lnSpc>
            </a:pPr>
            <a:r>
              <a:rPr lang="en-US" altLang="en-US"/>
              <a:t>501(c)(3) organizations are </a:t>
            </a:r>
            <a:r>
              <a:rPr lang="en-US" altLang="en-US" b="1"/>
              <a:t>banned</a:t>
            </a:r>
            <a:r>
              <a:rPr lang="en-US" altLang="en-US"/>
              <a:t> from engaging in political campaign activities and are </a:t>
            </a:r>
            <a:r>
              <a:rPr lang="en-US" altLang="en-US" b="1"/>
              <a:t>limited</a:t>
            </a:r>
            <a:r>
              <a:rPr lang="en-US" altLang="en-US"/>
              <a:t> in the conduct of lobbying activities.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 DISCUSSION * </a:t>
            </a:r>
          </a:p>
        </p:txBody>
      </p:sp>
      <p:sp>
        <p:nvSpPr>
          <p:cNvPr id="11267" name="Rectangle 3"/>
          <p:cNvSpPr>
            <a:spLocks noGrp="1" noChangeArrowheads="1"/>
          </p:cNvSpPr>
          <p:nvPr>
            <p:ph idx="1"/>
          </p:nvPr>
        </p:nvSpPr>
        <p:spPr/>
        <p:txBody>
          <a:bodyPr/>
          <a:lstStyle/>
          <a:p>
            <a:r>
              <a:rPr lang="en-US" altLang="en-US"/>
              <a:t>Are you aware of any restrictions placed upon your organization’s political activities because it is classified by the IRS as a charitable or educational organization? </a:t>
            </a:r>
          </a:p>
          <a:p>
            <a:r>
              <a:rPr lang="en-US" altLang="en-US"/>
              <a:t>Who in your organization is responsible for ensuring compliance in this area?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914400"/>
          </a:xfrm>
        </p:spPr>
        <p:txBody>
          <a:bodyPr/>
          <a:lstStyle/>
          <a:p>
            <a:r>
              <a:rPr lang="en-US" altLang="en-US" sz="3600" u="sng"/>
              <a:t>Ten Reasons to Lobby for Your Cause</a:t>
            </a:r>
          </a:p>
        </p:txBody>
      </p:sp>
      <p:sp>
        <p:nvSpPr>
          <p:cNvPr id="12291" name="Rectangle 3"/>
          <p:cNvSpPr>
            <a:spLocks noGrp="1" noChangeArrowheads="1"/>
          </p:cNvSpPr>
          <p:nvPr>
            <p:ph idx="1"/>
          </p:nvPr>
        </p:nvSpPr>
        <p:spPr>
          <a:xfrm>
            <a:off x="685800" y="1905000"/>
            <a:ext cx="7772400" cy="4191000"/>
          </a:xfrm>
        </p:spPr>
        <p:txBody>
          <a:bodyPr/>
          <a:lstStyle/>
          <a:p>
            <a:pPr marL="609600" indent="-609600">
              <a:buFontTx/>
              <a:buAutoNum type="arabicPeriod"/>
            </a:pPr>
            <a:r>
              <a:rPr lang="en-US" altLang="en-US"/>
              <a:t>You can make a difference. </a:t>
            </a:r>
          </a:p>
          <a:p>
            <a:pPr marL="609600" indent="-609600">
              <a:buFontTx/>
              <a:buAutoNum type="arabicPeriod"/>
            </a:pPr>
            <a:r>
              <a:rPr lang="en-US" altLang="en-US"/>
              <a:t>People working together can make a difference. </a:t>
            </a:r>
          </a:p>
          <a:p>
            <a:pPr marL="609600" indent="-609600">
              <a:buFontTx/>
              <a:buAutoNum type="arabicPeriod"/>
            </a:pPr>
            <a:r>
              <a:rPr lang="en-US" altLang="en-US"/>
              <a:t>People can change laws. </a:t>
            </a:r>
          </a:p>
          <a:p>
            <a:pPr marL="609600" indent="-609600">
              <a:buFontTx/>
              <a:buAutoNum type="arabicPeriod"/>
            </a:pPr>
            <a:r>
              <a:rPr lang="en-US" altLang="en-US"/>
              <a:t>Lobbying is a democratic tradition. </a:t>
            </a:r>
          </a:p>
          <a:p>
            <a:pPr marL="609600" indent="-609600">
              <a:buFontTx/>
              <a:buAutoNum type="arabicPeriod"/>
            </a:pPr>
            <a:r>
              <a:rPr lang="en-US" altLang="en-US"/>
              <a:t>Lobbying helps find real solutions.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z="3600" u="sng"/>
              <a:t>Ten Reasons to Lobby for Your Cause</a:t>
            </a:r>
          </a:p>
        </p:txBody>
      </p:sp>
      <p:sp>
        <p:nvSpPr>
          <p:cNvPr id="14339" name="Rectangle 3"/>
          <p:cNvSpPr>
            <a:spLocks noGrp="1" noChangeArrowheads="1"/>
          </p:cNvSpPr>
          <p:nvPr>
            <p:ph idx="1"/>
          </p:nvPr>
        </p:nvSpPr>
        <p:spPr/>
        <p:txBody>
          <a:bodyPr/>
          <a:lstStyle/>
          <a:p>
            <a:pPr>
              <a:buFontTx/>
              <a:buNone/>
            </a:pPr>
            <a:r>
              <a:rPr lang="en-US" altLang="en-US"/>
              <a:t>6. Lobbying is easy!</a:t>
            </a:r>
          </a:p>
          <a:p>
            <a:pPr>
              <a:buFontTx/>
              <a:buNone/>
            </a:pPr>
            <a:r>
              <a:rPr lang="en-US" altLang="en-US"/>
              <a:t>7. Policymakers need YOUR expertise. </a:t>
            </a:r>
          </a:p>
          <a:p>
            <a:pPr>
              <a:buFontTx/>
              <a:buNone/>
            </a:pPr>
            <a:r>
              <a:rPr lang="en-US" altLang="en-US"/>
              <a:t>8. Lobbying helps people. </a:t>
            </a:r>
          </a:p>
          <a:p>
            <a:pPr>
              <a:buFontTx/>
              <a:buNone/>
            </a:pPr>
            <a:r>
              <a:rPr lang="en-US" altLang="en-US"/>
              <a:t>9. The views of local nonprofits are important. </a:t>
            </a:r>
          </a:p>
          <a:p>
            <a:pPr>
              <a:buFontTx/>
              <a:buNone/>
            </a:pPr>
            <a:r>
              <a:rPr lang="en-US" altLang="en-US"/>
              <a:t>10. Lobbying advances your cause and builds public trust.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 DISCUSSION * </a:t>
            </a:r>
          </a:p>
        </p:txBody>
      </p:sp>
      <p:sp>
        <p:nvSpPr>
          <p:cNvPr id="16387" name="Rectangle 3"/>
          <p:cNvSpPr>
            <a:spLocks noGrp="1" noChangeArrowheads="1"/>
          </p:cNvSpPr>
          <p:nvPr>
            <p:ph idx="1"/>
          </p:nvPr>
        </p:nvSpPr>
        <p:spPr/>
        <p:txBody>
          <a:bodyPr/>
          <a:lstStyle/>
          <a:p>
            <a:r>
              <a:rPr lang="en-US" altLang="en-US"/>
              <a:t>What is your organization’s view on lobbying? </a:t>
            </a:r>
          </a:p>
          <a:p>
            <a:r>
              <a:rPr lang="en-US" altLang="en-US"/>
              <a:t>How active has it been in the past in terms of lobbying?</a:t>
            </a:r>
          </a:p>
          <a:p>
            <a:r>
              <a:rPr lang="en-US" altLang="en-US"/>
              <a:t>Do you think your organization should be placing more or less emphasis on this type of political activity in the future?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Lobbying is…</a:t>
            </a:r>
          </a:p>
        </p:txBody>
      </p:sp>
      <p:sp>
        <p:nvSpPr>
          <p:cNvPr id="17411" name="Rectangle 3"/>
          <p:cNvSpPr>
            <a:spLocks noGrp="1" noChangeArrowheads="1"/>
          </p:cNvSpPr>
          <p:nvPr>
            <p:ph idx="1"/>
          </p:nvPr>
        </p:nvSpPr>
        <p:spPr/>
        <p:txBody>
          <a:bodyPr/>
          <a:lstStyle/>
          <a:p>
            <a:pPr>
              <a:buFontTx/>
              <a:buNone/>
            </a:pPr>
            <a:r>
              <a:rPr lang="en-US" altLang="en-US"/>
              <a:t>…any attempt to influence specific legislation. </a:t>
            </a:r>
          </a:p>
          <a:p>
            <a:pPr>
              <a:buFontTx/>
              <a:buNone/>
            </a:pPr>
            <a:endParaRPr lang="en-US" altLang="en-US"/>
          </a:p>
          <a:p>
            <a:pPr>
              <a:buFontTx/>
              <a:buNone/>
            </a:pPr>
            <a:r>
              <a:rPr lang="en-US" altLang="en-US" u="sng"/>
              <a:t>Legislation</a:t>
            </a:r>
            <a:r>
              <a:rPr lang="en-US" altLang="en-US"/>
              <a:t> is a bill that has been introduced (or will be introduced) in any legislative body, such as a city council, state legislature, or Congress.  </a:t>
            </a:r>
            <a:endParaRPr lang="en-US" altLang="en-US" u="sng"/>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2385</Words>
  <Application>Microsoft Office PowerPoint</Application>
  <PresentationFormat>On-screen Show (4:3)</PresentationFormat>
  <Paragraphs>164</Paragraphs>
  <Slides>22</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Times New Roman</vt:lpstr>
      <vt:lpstr>Arial</vt:lpstr>
      <vt:lpstr>Verdana</vt:lpstr>
      <vt:lpstr>Garamond</vt:lpstr>
      <vt:lpstr>Flow</vt:lpstr>
      <vt:lpstr>Board Training Kits:  #9 Nonprofit Organizations &amp;  Political Activities </vt:lpstr>
      <vt:lpstr>Topics to be Presented…</vt:lpstr>
      <vt:lpstr>* DISCUSSION * </vt:lpstr>
      <vt:lpstr>Nonprofit Organizations &amp; Lobbying </vt:lpstr>
      <vt:lpstr>* DISCUSSION * </vt:lpstr>
      <vt:lpstr>Ten Reasons to Lobby for Your Cause</vt:lpstr>
      <vt:lpstr>Ten Reasons to Lobby for Your Cause</vt:lpstr>
      <vt:lpstr>* DISCUSSION * </vt:lpstr>
      <vt:lpstr>Lobbying is…</vt:lpstr>
      <vt:lpstr>What is NOT lobbying? </vt:lpstr>
      <vt:lpstr>* DISCUSSION * </vt:lpstr>
      <vt:lpstr>The 501(h) Election </vt:lpstr>
      <vt:lpstr>Benefits of Taking the 501(h) Election</vt:lpstr>
      <vt:lpstr>* DISCUSSION *</vt:lpstr>
      <vt:lpstr>Direct vs. Grassroots Lobbying </vt:lpstr>
      <vt:lpstr>* DISCUSSION * </vt:lpstr>
      <vt:lpstr>Reporting Lobbying Expenditures </vt:lpstr>
      <vt:lpstr>* DISCUSSION *</vt:lpstr>
      <vt:lpstr>Association Political Action Committees (PACs) </vt:lpstr>
      <vt:lpstr>* DISCUSSION *</vt:lpstr>
      <vt:lpstr>Resources consulted for this presentation:</vt:lpstr>
      <vt:lpstr>Any final thoughts or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 9:  Nonprofit Organizations &amp;  Political Activities</dc:title>
  <dc:creator>Glenda Bean</dc:creator>
  <cp:lastModifiedBy>Megan</cp:lastModifiedBy>
  <cp:revision>14</cp:revision>
  <dcterms:created xsi:type="dcterms:W3CDTF">2006-04-28T19:11:53Z</dcterms:created>
  <dcterms:modified xsi:type="dcterms:W3CDTF">2016-08-15T16:22:24Z</dcterms:modified>
</cp:coreProperties>
</file>