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6" r:id="rId2"/>
    <p:sldId id="257" r:id="rId3"/>
    <p:sldId id="258" r:id="rId4"/>
    <p:sldId id="259" r:id="rId5"/>
    <p:sldId id="260" r:id="rId6"/>
    <p:sldId id="261" r:id="rId7"/>
    <p:sldId id="262" r:id="rId8"/>
    <p:sldId id="281" r:id="rId9"/>
    <p:sldId id="263" r:id="rId10"/>
    <p:sldId id="264" r:id="rId11"/>
    <p:sldId id="282" r:id="rId12"/>
    <p:sldId id="265" r:id="rId13"/>
    <p:sldId id="283" r:id="rId14"/>
    <p:sldId id="266" r:id="rId15"/>
    <p:sldId id="267" r:id="rId16"/>
    <p:sldId id="284" r:id="rId17"/>
    <p:sldId id="268" r:id="rId18"/>
    <p:sldId id="269" r:id="rId19"/>
    <p:sldId id="285" r:id="rId20"/>
    <p:sldId id="270" r:id="rId21"/>
    <p:sldId id="271" r:id="rId22"/>
    <p:sldId id="272" r:id="rId23"/>
    <p:sldId id="273" r:id="rId24"/>
    <p:sldId id="274" r:id="rId25"/>
    <p:sldId id="286" r:id="rId26"/>
    <p:sldId id="275" r:id="rId27"/>
    <p:sldId id="276" r:id="rId28"/>
    <p:sldId id="277" r:id="rId29"/>
    <p:sldId id="278" r:id="rId30"/>
    <p:sldId id="279" r:id="rId31"/>
    <p:sldId id="287" r:id="rId32"/>
    <p:sldId id="280" r:id="rId33"/>
    <p:sldId id="288" r:id="rId34"/>
    <p:sldId id="289" r:id="rId35"/>
    <p:sldId id="290" r:id="rId36"/>
  </p:sldIdLst>
  <p:sldSz cx="9144000" cy="6858000" type="screen4x3"/>
  <p:notesSz cx="6858000" cy="9144000"/>
  <p:defaultTextStyle>
    <a:defPPr>
      <a:defRPr lang="en-US"/>
    </a:defPPr>
    <a:lvl1pPr algn="l" rtl="0" fontAlgn="base">
      <a:spcBef>
        <a:spcPct val="0"/>
      </a:spcBef>
      <a:spcAft>
        <a:spcPct val="0"/>
      </a:spcAft>
      <a:defRPr sz="2400" u="sng" kern="1200">
        <a:solidFill>
          <a:schemeClr val="tx1"/>
        </a:solidFill>
        <a:latin typeface="Times New Roman" charset="0"/>
        <a:ea typeface="+mn-ea"/>
        <a:cs typeface="+mn-cs"/>
      </a:defRPr>
    </a:lvl1pPr>
    <a:lvl2pPr marL="457200" algn="l" rtl="0" fontAlgn="base">
      <a:spcBef>
        <a:spcPct val="0"/>
      </a:spcBef>
      <a:spcAft>
        <a:spcPct val="0"/>
      </a:spcAft>
      <a:defRPr sz="2400" u="sng" kern="1200">
        <a:solidFill>
          <a:schemeClr val="tx1"/>
        </a:solidFill>
        <a:latin typeface="Times New Roman" charset="0"/>
        <a:ea typeface="+mn-ea"/>
        <a:cs typeface="+mn-cs"/>
      </a:defRPr>
    </a:lvl2pPr>
    <a:lvl3pPr marL="914400" algn="l" rtl="0" fontAlgn="base">
      <a:spcBef>
        <a:spcPct val="0"/>
      </a:spcBef>
      <a:spcAft>
        <a:spcPct val="0"/>
      </a:spcAft>
      <a:defRPr sz="2400" u="sng" kern="1200">
        <a:solidFill>
          <a:schemeClr val="tx1"/>
        </a:solidFill>
        <a:latin typeface="Times New Roman" charset="0"/>
        <a:ea typeface="+mn-ea"/>
        <a:cs typeface="+mn-cs"/>
      </a:defRPr>
    </a:lvl3pPr>
    <a:lvl4pPr marL="1371600" algn="l" rtl="0" fontAlgn="base">
      <a:spcBef>
        <a:spcPct val="0"/>
      </a:spcBef>
      <a:spcAft>
        <a:spcPct val="0"/>
      </a:spcAft>
      <a:defRPr sz="2400" u="sng" kern="1200">
        <a:solidFill>
          <a:schemeClr val="tx1"/>
        </a:solidFill>
        <a:latin typeface="Times New Roman" charset="0"/>
        <a:ea typeface="+mn-ea"/>
        <a:cs typeface="+mn-cs"/>
      </a:defRPr>
    </a:lvl4pPr>
    <a:lvl5pPr marL="1828800" algn="l" rtl="0" fontAlgn="base">
      <a:spcBef>
        <a:spcPct val="0"/>
      </a:spcBef>
      <a:spcAft>
        <a:spcPct val="0"/>
      </a:spcAft>
      <a:defRPr sz="2400" u="sng" kern="1200">
        <a:solidFill>
          <a:schemeClr val="tx1"/>
        </a:solidFill>
        <a:latin typeface="Times New Roman" charset="0"/>
        <a:ea typeface="+mn-ea"/>
        <a:cs typeface="+mn-cs"/>
      </a:defRPr>
    </a:lvl5pPr>
    <a:lvl6pPr marL="2286000" algn="l" defTabSz="914400" rtl="0" eaLnBrk="1" latinLnBrk="0" hangingPunct="1">
      <a:defRPr sz="2400" u="sng" kern="1200">
        <a:solidFill>
          <a:schemeClr val="tx1"/>
        </a:solidFill>
        <a:latin typeface="Times New Roman" charset="0"/>
        <a:ea typeface="+mn-ea"/>
        <a:cs typeface="+mn-cs"/>
      </a:defRPr>
    </a:lvl6pPr>
    <a:lvl7pPr marL="2743200" algn="l" defTabSz="914400" rtl="0" eaLnBrk="1" latinLnBrk="0" hangingPunct="1">
      <a:defRPr sz="2400" u="sng" kern="1200">
        <a:solidFill>
          <a:schemeClr val="tx1"/>
        </a:solidFill>
        <a:latin typeface="Times New Roman" charset="0"/>
        <a:ea typeface="+mn-ea"/>
        <a:cs typeface="+mn-cs"/>
      </a:defRPr>
    </a:lvl7pPr>
    <a:lvl8pPr marL="3200400" algn="l" defTabSz="914400" rtl="0" eaLnBrk="1" latinLnBrk="0" hangingPunct="1">
      <a:defRPr sz="2400" u="sng" kern="1200">
        <a:solidFill>
          <a:schemeClr val="tx1"/>
        </a:solidFill>
        <a:latin typeface="Times New Roman" charset="0"/>
        <a:ea typeface="+mn-ea"/>
        <a:cs typeface="+mn-cs"/>
      </a:defRPr>
    </a:lvl8pPr>
    <a:lvl9pPr marL="3657600" algn="l" defTabSz="914400" rtl="0" eaLnBrk="1" latinLnBrk="0" hangingPunct="1">
      <a:defRPr sz="2400" u="sng"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106" d="100"/>
          <a:sy n="106" d="100"/>
        </p:scale>
        <p:origin x="-175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u="none"/>
            </a:lvl1pPr>
          </a:lstStyle>
          <a:p>
            <a:endParaRPr lang="en-US" altLang="en-US"/>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u="none"/>
            </a:lvl1pPr>
          </a:lstStyle>
          <a:p>
            <a:endParaRPr lang="en-US" altLang="en-US"/>
          </a:p>
        </p:txBody>
      </p:sp>
      <p:sp>
        <p:nvSpPr>
          <p:cNvPr id="3076"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u="none"/>
            </a:lvl1pPr>
          </a:lstStyle>
          <a:p>
            <a:endParaRPr lang="en-US" alt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u="none"/>
            </a:lvl1pPr>
          </a:lstStyle>
          <a:p>
            <a:fld id="{5264DB18-1A19-4C58-AD36-6B2C6296D168}" type="slidenum">
              <a:rPr lang="en-US" altLang="en-US"/>
              <a:pPr/>
              <a:t>‹#›</a:t>
            </a:fld>
            <a:endParaRPr lang="en-US" altLang="en-US"/>
          </a:p>
        </p:txBody>
      </p:sp>
    </p:spTree>
    <p:extLst>
      <p:ext uri="{BB962C8B-B14F-4D97-AF65-F5344CB8AC3E}">
        <p14:creationId xmlns:p14="http://schemas.microsoft.com/office/powerpoint/2010/main" val="93670010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mn-ea"/>
        <a:cs typeface="+mn-cs"/>
      </a:defRPr>
    </a:lvl2pPr>
    <a:lvl3pPr marL="914400" algn="l" rtl="0" fontAlgn="base">
      <a:spcBef>
        <a:spcPct val="30000"/>
      </a:spcBef>
      <a:spcAft>
        <a:spcPct val="0"/>
      </a:spcAft>
      <a:defRPr sz="1200" kern="1200">
        <a:solidFill>
          <a:schemeClr val="tx1"/>
        </a:solidFill>
        <a:latin typeface="Times New Roman" charset="0"/>
        <a:ea typeface="+mn-ea"/>
        <a:cs typeface="+mn-cs"/>
      </a:defRPr>
    </a:lvl3pPr>
    <a:lvl4pPr marL="1371600" algn="l" rtl="0" fontAlgn="base">
      <a:spcBef>
        <a:spcPct val="30000"/>
      </a:spcBef>
      <a:spcAft>
        <a:spcPct val="0"/>
      </a:spcAft>
      <a:defRPr sz="1200" kern="1200">
        <a:solidFill>
          <a:schemeClr val="tx1"/>
        </a:solidFill>
        <a:latin typeface="Times New Roman" charset="0"/>
        <a:ea typeface="+mn-ea"/>
        <a:cs typeface="+mn-cs"/>
      </a:defRPr>
    </a:lvl4pPr>
    <a:lvl5pPr marL="1828800" algn="l" rtl="0" fontAlgn="base">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aicpa.org/"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F5FC42-61A3-4799-BB6A-08F41A90086D}" type="slidenum">
              <a:rPr lang="en-US" altLang="en-US"/>
              <a:pPr/>
              <a:t>1</a:t>
            </a:fld>
            <a:endParaRPr lang="en-US" altLang="en-US"/>
          </a:p>
        </p:txBody>
      </p:sp>
      <p:sp>
        <p:nvSpPr>
          <p:cNvPr id="4098" name="Rectangle 2"/>
          <p:cNvSpPr>
            <a:spLocks noChangeArrowheads="1" noTextEdit="1"/>
          </p:cNvSpPr>
          <p:nvPr>
            <p:ph type="sldImg"/>
          </p:nvPr>
        </p:nvSpPr>
        <p:spPr>
          <a:ln/>
        </p:spPr>
      </p:sp>
      <p:sp>
        <p:nvSpPr>
          <p:cNvPr id="4099" name="Rectangle 3"/>
          <p:cNvSpPr>
            <a:spLocks noGrp="1" noChangeArrowheads="1"/>
          </p:cNvSpPr>
          <p:nvPr>
            <p:ph type="body" idx="1"/>
          </p:nvPr>
        </p:nvSpPr>
        <p:spPr/>
        <p:txBody>
          <a:bodyPr/>
          <a:lstStyle/>
          <a:p>
            <a:r>
              <a:rPr lang="en-US" altLang="en-US"/>
              <a:t>This is the eighth in a series of training modules intended to help associations affiliated with the Southern Early Childhood Association provide comprehensive training to their association leaders and membership.</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FCB842-D4FD-481E-A016-CED0FBFAD780}" type="slidenum">
              <a:rPr lang="en-US" altLang="en-US"/>
              <a:pPr/>
              <a:t>10</a:t>
            </a:fld>
            <a:endParaRPr lang="en-US" altLang="en-US"/>
          </a:p>
        </p:txBody>
      </p:sp>
      <p:sp>
        <p:nvSpPr>
          <p:cNvPr id="20482" name="Rectangle 2"/>
          <p:cNvSpPr>
            <a:spLocks noChangeArrowheads="1" noTextEdit="1"/>
          </p:cNvSpPr>
          <p:nvPr>
            <p:ph type="sldImg"/>
          </p:nvPr>
        </p:nvSpPr>
        <p:spPr>
          <a:ln/>
        </p:spPr>
      </p:sp>
      <p:sp>
        <p:nvSpPr>
          <p:cNvPr id="20483" name="Rectangle 3"/>
          <p:cNvSpPr>
            <a:spLocks noGrp="1" noChangeArrowheads="1"/>
          </p:cNvSpPr>
          <p:nvPr>
            <p:ph type="body" idx="1"/>
          </p:nvPr>
        </p:nvSpPr>
        <p:spPr/>
        <p:txBody>
          <a:bodyPr/>
          <a:lstStyle/>
          <a:p>
            <a:pPr marL="228600" indent="-228600" algn="just"/>
            <a:r>
              <a:rPr lang="en-US" altLang="en-US" b="1" u="sng">
                <a:latin typeface="Arial" charset="0"/>
                <a:cs typeface="Arial" charset="0"/>
              </a:rPr>
              <a:t>Key Events in Establishing an Annual Budget, continued:</a:t>
            </a:r>
            <a:endParaRPr lang="en-US" altLang="en-US">
              <a:latin typeface="Arial" charset="0"/>
              <a:cs typeface="Arial" charset="0"/>
            </a:endParaRPr>
          </a:p>
          <a:p>
            <a:pPr marL="228600" indent="-228600" algn="just"/>
            <a:endParaRPr lang="en-US" altLang="en-US">
              <a:latin typeface="Arial" charset="0"/>
              <a:cs typeface="Arial" charset="0"/>
            </a:endParaRPr>
          </a:p>
          <a:p>
            <a:pPr marL="228600" indent="-228600" algn="just"/>
            <a:r>
              <a:rPr lang="en-US" altLang="en-US">
                <a:latin typeface="Arial" charset="0"/>
                <a:cs typeface="Arial" charset="0"/>
              </a:rPr>
              <a:t>7. Design programs based on available resources. </a:t>
            </a:r>
          </a:p>
          <a:p>
            <a:pPr marL="228600" indent="-228600" algn="just"/>
            <a:r>
              <a:rPr lang="en-US" altLang="en-US">
                <a:latin typeface="Arial" charset="0"/>
                <a:cs typeface="Times New Roman" charset="0"/>
              </a:rPr>
              <a:t>Often great uncertainty surrounds the estimation of revenues.  Special consideration must be given to the type of funds the organization expects to receive.  Some funds will be earmarked for general operations, while others will be restricted for specific purposes.  Additionally, certain programs will generate funds on their own through fees for service.  In all cases, the Board and management must have a clear understanding of the different types of funds available (i.e., unrestricted, restricted, endowment, etc) in order to plan their use in line with expectations, contracts and grant agreements.  </a:t>
            </a:r>
          </a:p>
          <a:p>
            <a:pPr marL="228600" indent="-228600" algn="just"/>
            <a:r>
              <a:rPr lang="en-US" altLang="en-US">
                <a:latin typeface="Arial" charset="0"/>
                <a:cs typeface="Arial" charset="0"/>
              </a:rPr>
              <a:t>8. Develop and disseminate budget guidelines. </a:t>
            </a:r>
            <a:endParaRPr lang="en-US" altLang="en-US"/>
          </a:p>
          <a:p>
            <a:pPr marL="228600" indent="-228600" algn="just"/>
            <a:r>
              <a:rPr lang="en-US" altLang="en-US">
                <a:latin typeface="Arial" charset="0"/>
                <a:cs typeface="Arial" charset="0"/>
              </a:rPr>
              <a:t>9. Prepare program budgets.</a:t>
            </a:r>
            <a:endParaRPr lang="en-US" altLang="en-US"/>
          </a:p>
          <a:p>
            <a:pPr marL="228600" indent="-228600" algn="just"/>
            <a:r>
              <a:rPr lang="en-US" altLang="en-US">
                <a:latin typeface="Arial" charset="0"/>
                <a:cs typeface="Arial" charset="0"/>
              </a:rPr>
              <a:t>10. Develop capital, revenue, and operational budgets. </a:t>
            </a:r>
            <a:endParaRPr lang="en-US" altLang="en-US"/>
          </a:p>
          <a:p>
            <a:pPr marL="228600" indent="-228600" algn="just"/>
            <a:r>
              <a:rPr lang="en-US" altLang="en-US">
                <a:latin typeface="Arial" charset="0"/>
                <a:cs typeface="Arial" charset="0"/>
              </a:rPr>
              <a:t>11. Review ALL budgets and adjust as appropriate. </a:t>
            </a:r>
          </a:p>
          <a:p>
            <a:pPr marL="228600" indent="-228600" algn="just"/>
            <a:r>
              <a:rPr lang="en-US" altLang="en-US">
                <a:latin typeface="Arial" charset="0"/>
                <a:cs typeface="Times New Roman" charset="0"/>
              </a:rPr>
              <a:t>Every association’s financial plan should reflect its plans for responding to unforeseen occurrences.  Every budget should have a contingency reserve specifically listed, the size of which depends on a variety of factors.  This reserve fund should be thought of as protection against decreasing revenue, unexpected expenses, or an unexpected rise in cost.  Its size depends on the predictability of income, relative stability of the organization, extent to which expenditures are fixed in advance, and age and experience of the organization.  </a:t>
            </a:r>
          </a:p>
          <a:p>
            <a:pPr marL="228600" indent="-228600" algn="just"/>
            <a:r>
              <a:rPr lang="en-US" altLang="en-US">
                <a:latin typeface="Arial" charset="0"/>
                <a:cs typeface="Arial" charset="0"/>
              </a:rPr>
              <a:t>12. Board review and approval of budget.</a:t>
            </a:r>
            <a:endParaRPr lang="en-US" altLang="en-US"/>
          </a:p>
          <a:p>
            <a:pPr marL="228600" indent="-228600"/>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DA4B25-BE02-47E6-B9D0-C4BDF0401213}" type="slidenum">
              <a:rPr lang="en-US" altLang="en-US"/>
              <a:pPr/>
              <a:t>12</a:t>
            </a:fld>
            <a:endParaRPr lang="en-US" altLang="en-US"/>
          </a:p>
        </p:txBody>
      </p:sp>
      <p:sp>
        <p:nvSpPr>
          <p:cNvPr id="22530" name="Rectangle 2"/>
          <p:cNvSpPr>
            <a:spLocks noChangeArrowheads="1" noTextEdit="1"/>
          </p:cNvSpPr>
          <p:nvPr>
            <p:ph type="sldImg"/>
          </p:nvPr>
        </p:nvSpPr>
        <p:spPr>
          <a:ln/>
        </p:spPr>
      </p:sp>
      <p:sp>
        <p:nvSpPr>
          <p:cNvPr id="22531" name="Rectangle 3"/>
          <p:cNvSpPr>
            <a:spLocks noGrp="1" noChangeArrowheads="1"/>
          </p:cNvSpPr>
          <p:nvPr>
            <p:ph type="body" idx="1"/>
          </p:nvPr>
        </p:nvSpPr>
        <p:spPr/>
        <p:txBody>
          <a:bodyPr/>
          <a:lstStyle/>
          <a:p>
            <a:pPr algn="just"/>
            <a:r>
              <a:rPr lang="en-US" altLang="en-US" sz="1000" b="1">
                <a:latin typeface="Arial" charset="0"/>
                <a:cs typeface="Arial" charset="0"/>
              </a:rPr>
              <a:t>The Importance of Profits for Nonprofit Organizations</a:t>
            </a:r>
            <a:endParaRPr lang="en-US" altLang="en-US" sz="1000" b="1">
              <a:latin typeface="Verdana" pitchFamily="34" charset="0"/>
              <a:cs typeface="Times New Roman" charset="0"/>
            </a:endParaRPr>
          </a:p>
          <a:p>
            <a:pPr algn="just"/>
            <a:r>
              <a:rPr lang="en-US" altLang="en-US" sz="1000">
                <a:latin typeface="Arial" charset="0"/>
                <a:cs typeface="Arial" charset="0"/>
              </a:rPr>
              <a:t>For many reasons, operating a nonprofit at a deficit is a bad policy.  The most successful and responsible organizations find ways to generate an annual surplus and build a reserve fund to insulate the organization from the inevitable ups and downs that any nonprofit faces, such as donors failing to pay on their pledges, unexpected contract or grant terminations, failure to reach fundraising targets, and other unforeseen events.  To survive these events, most nonprofits need a reserve fund, and the easiest way to build such a fund is to operate at an annual surplus, generating net revenue which can then be added to reserves.  A healthy reserve fund also gives a nonprofit the flexibility to research and develop new programs and to respond to sudden opportunities.  </a:t>
            </a:r>
            <a:endParaRPr lang="en-US" altLang="en-US" sz="1000" b="1">
              <a:latin typeface="Verdana" pitchFamily="34" charset="0"/>
              <a:cs typeface="Times New Roman" charset="0"/>
            </a:endParaRPr>
          </a:p>
          <a:p>
            <a:r>
              <a:rPr lang="en-US" altLang="en-US" sz="1000" u="sng">
                <a:latin typeface="Arial" charset="0"/>
                <a:cs typeface="Arial" charset="0"/>
              </a:rPr>
              <a:t>Financial Reserves </a:t>
            </a:r>
            <a:endParaRPr lang="en-US" altLang="en-US" sz="1000" b="1">
              <a:latin typeface="Verdana" pitchFamily="34" charset="0"/>
              <a:cs typeface="Times New Roman" charset="0"/>
            </a:endParaRPr>
          </a:p>
          <a:p>
            <a:pPr algn="just"/>
            <a:r>
              <a:rPr lang="en-US" altLang="en-US" sz="1000">
                <a:latin typeface="Arial" charset="0"/>
                <a:cs typeface="Arial" charset="0"/>
              </a:rPr>
              <a:t>The level of reserves required to adequately protect an association depends on the mission and type of organization. Nonprofit organizations created to run a specific event or those that do not intend to operate in the long-term may not be as concerned with developing reserve funds. </a:t>
            </a:r>
          </a:p>
          <a:p>
            <a:pPr algn="just"/>
            <a:r>
              <a:rPr lang="en-US" altLang="en-US" sz="1000">
                <a:latin typeface="Arial" charset="0"/>
                <a:cs typeface="Arial" charset="0"/>
              </a:rPr>
              <a:t>Those who argue for a very low level of reserves point out that an organization with a particularly imperative mission — the eradication of a disease, for example — has an ethical and moral obligation to use all its resources to carry out that mission as swiftly as possible.  Others have questioned the ethics of an organization soliciting the public for donations while maintaining reserves that would allow it to operate for many months, or even years, without any additional public support.  </a:t>
            </a:r>
          </a:p>
          <a:p>
            <a:pPr algn="just"/>
            <a:r>
              <a:rPr lang="en-US" altLang="en-US" sz="1000">
                <a:latin typeface="Arial" charset="0"/>
                <a:cs typeface="Arial" charset="0"/>
              </a:rPr>
              <a:t>The distinction between reserves and endowment (restricted funds) is significant. An endowment is a pool of money that is invested so that the income can be used to support the nonprofit.  Often, donors have restricted these funds so that the principal cannot legally or ethically be used to cover day-to-day expenses.  Reserve funds are more flexible.  Reserves come from the accumulated surpluses of the organization over time, and can usually be designated or allocated by the board. Reserves can be spent to expand programs and run the organization, while endowment usually cannot. </a:t>
            </a:r>
          </a:p>
          <a:p>
            <a:endParaRPr lang="en-US" altLang="en-US" sz="10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6D42EA-E078-47AE-B278-14B8E3C267DC}" type="slidenum">
              <a:rPr lang="en-US" altLang="en-US"/>
              <a:pPr/>
              <a:t>14</a:t>
            </a:fld>
            <a:endParaRPr lang="en-US" altLang="en-US"/>
          </a:p>
        </p:txBody>
      </p:sp>
      <p:sp>
        <p:nvSpPr>
          <p:cNvPr id="24578" name="Rectangle 2"/>
          <p:cNvSpPr>
            <a:spLocks noChangeArrowheads="1" noTextEdit="1"/>
          </p:cNvSpPr>
          <p:nvPr>
            <p:ph type="sldImg"/>
          </p:nvPr>
        </p:nvSpPr>
        <p:spPr>
          <a:ln/>
        </p:spPr>
      </p:sp>
      <p:sp>
        <p:nvSpPr>
          <p:cNvPr id="24579" name="Rectangle 3"/>
          <p:cNvSpPr>
            <a:spLocks noGrp="1" noChangeArrowheads="1"/>
          </p:cNvSpPr>
          <p:nvPr>
            <p:ph type="body" idx="1"/>
          </p:nvPr>
        </p:nvSpPr>
        <p:spPr/>
        <p:txBody>
          <a:bodyPr/>
          <a:lstStyle/>
          <a:p>
            <a:r>
              <a:rPr lang="en-US" altLang="en-US" b="1">
                <a:latin typeface="Arial" charset="0"/>
                <a:cs typeface="Arial" charset="0"/>
              </a:rPr>
              <a:t>Financial Responsibilities of the Board of Directors </a:t>
            </a:r>
            <a:endParaRPr lang="en-US" altLang="en-US">
              <a:latin typeface="Arial" charset="0"/>
              <a:cs typeface="Arial" charset="0"/>
            </a:endParaRPr>
          </a:p>
          <a:p>
            <a:pPr algn="just">
              <a:buFontTx/>
              <a:buChar char="•"/>
            </a:pPr>
            <a:r>
              <a:rPr lang="en-US" altLang="en-US">
                <a:latin typeface="Arial" charset="0"/>
                <a:cs typeface="Arial" charset="0"/>
              </a:rPr>
              <a:t>One of the primary responsibilities of the Board of Directors of any organization is to ensure the organization’s financial health.  </a:t>
            </a:r>
          </a:p>
          <a:p>
            <a:pPr algn="just">
              <a:buFontTx/>
              <a:buChar char="•"/>
            </a:pPr>
            <a:r>
              <a:rPr lang="en-US" altLang="en-US">
                <a:latin typeface="Arial" charset="0"/>
                <a:cs typeface="Arial" charset="0"/>
              </a:rPr>
              <a:t>The Board fulfills a key role in the area of budget and expenditure oversight for the association, and should be kept up-to-date on all significant financial issues.  </a:t>
            </a:r>
          </a:p>
          <a:p>
            <a:pPr algn="just">
              <a:buFontTx/>
              <a:buChar char="•"/>
            </a:pPr>
            <a:r>
              <a:rPr lang="en-US" altLang="en-US">
                <a:latin typeface="Arial" charset="0"/>
                <a:cs typeface="Arial" charset="0"/>
              </a:rPr>
              <a:t>However, the Board must understand that the Executive Director and other association staff maintain day-to-day authority over the association’s budget.  </a:t>
            </a:r>
          </a:p>
          <a:p>
            <a:pPr algn="just">
              <a:buFontTx/>
              <a:buChar char="•"/>
            </a:pPr>
            <a:r>
              <a:rPr lang="en-US" altLang="en-US">
                <a:latin typeface="Arial" charset="0"/>
                <a:cs typeface="Arial" charset="0"/>
              </a:rPr>
              <a:t>In addition, financial management should not be considered an end in itself.  Rather, it is a tool for accomplishing the program priorities set forth by the Board of Directors.  </a:t>
            </a:r>
            <a:endParaRPr lang="en-US" altLang="en-US" b="1">
              <a:latin typeface="Verdana" pitchFamily="34" charset="0"/>
              <a:cs typeface="Times New Roman" charset="0"/>
            </a:endParaRPr>
          </a:p>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1EC10B-A209-439E-9718-5E96566C9287}" type="slidenum">
              <a:rPr lang="en-US" altLang="en-US"/>
              <a:pPr/>
              <a:t>15</a:t>
            </a:fld>
            <a:endParaRPr lang="en-US" altLang="en-US"/>
          </a:p>
        </p:txBody>
      </p:sp>
      <p:sp>
        <p:nvSpPr>
          <p:cNvPr id="26626" name="Rectangle 2"/>
          <p:cNvSpPr>
            <a:spLocks noChangeArrowheads="1" noTextEdit="1"/>
          </p:cNvSpPr>
          <p:nvPr>
            <p:ph type="sldImg"/>
          </p:nvPr>
        </p:nvSpPr>
        <p:spPr>
          <a:ln/>
        </p:spPr>
      </p:sp>
      <p:sp>
        <p:nvSpPr>
          <p:cNvPr id="26627" name="Rectangle 3"/>
          <p:cNvSpPr>
            <a:spLocks noGrp="1" noChangeArrowheads="1"/>
          </p:cNvSpPr>
          <p:nvPr>
            <p:ph type="body" idx="1"/>
          </p:nvPr>
        </p:nvSpPr>
        <p:spPr/>
        <p:txBody>
          <a:bodyPr/>
          <a:lstStyle/>
          <a:p>
            <a:pPr marL="228600" indent="-228600"/>
            <a:r>
              <a:rPr lang="en-US" altLang="en-US" u="sng">
                <a:latin typeface="Arial" charset="0"/>
                <a:cs typeface="Arial" charset="0"/>
              </a:rPr>
              <a:t>Ten Key Financial Questions for Board Members </a:t>
            </a:r>
          </a:p>
          <a:p>
            <a:pPr marL="228600" indent="-228600"/>
            <a:r>
              <a:rPr lang="en-US" altLang="en-US">
                <a:latin typeface="Arial" charset="0"/>
                <a:cs typeface="Arial" charset="0"/>
              </a:rPr>
              <a:t>Board members should be able to adequately answer the following questions about organization finances in order to fulfill their role in providing budgetary oversight for the association. </a:t>
            </a:r>
          </a:p>
          <a:p>
            <a:pPr marL="228600" indent="-228600" algn="just">
              <a:buFontTx/>
              <a:buAutoNum type="arabicPeriod"/>
            </a:pPr>
            <a:r>
              <a:rPr lang="en-US" altLang="en-US">
                <a:latin typeface="Arial" charset="0"/>
                <a:cs typeface="Arial" charset="0"/>
              </a:rPr>
              <a:t>Have we run a gain or loss? (i.e., are we better or worse off financially than we were a year ago?) </a:t>
            </a:r>
            <a:endParaRPr lang="en-US" altLang="en-US"/>
          </a:p>
          <a:p>
            <a:pPr marL="228600" indent="-228600" algn="just">
              <a:buFontTx/>
              <a:buAutoNum type="arabicPeriod"/>
            </a:pPr>
            <a:r>
              <a:rPr lang="en-US" altLang="en-US">
                <a:latin typeface="Arial" charset="0"/>
                <a:cs typeface="Arial" charset="0"/>
              </a:rPr>
              <a:t>Are our key sources of income rising or falling? If they are falling, what are we doing? </a:t>
            </a:r>
            <a:endParaRPr lang="en-US" altLang="en-US"/>
          </a:p>
          <a:p>
            <a:pPr marL="228600" indent="-228600" algn="just">
              <a:buFontTx/>
              <a:buAutoNum type="arabicPeriod"/>
            </a:pPr>
            <a:r>
              <a:rPr lang="en-US" altLang="en-US">
                <a:latin typeface="Arial" charset="0"/>
                <a:cs typeface="Arial" charset="0"/>
              </a:rPr>
              <a:t>Are our key expenses, especially salary and benefits, under control? </a:t>
            </a:r>
            <a:endParaRPr lang="en-US" altLang="en-US"/>
          </a:p>
          <a:p>
            <a:pPr marL="228600" indent="-228600" algn="just">
              <a:buFontTx/>
              <a:buAutoNum type="arabicPeriod"/>
            </a:pPr>
            <a:r>
              <a:rPr lang="en-US" altLang="en-US">
                <a:latin typeface="Arial" charset="0"/>
                <a:cs typeface="Arial" charset="0"/>
              </a:rPr>
              <a:t>Do we have sufficient reserves?  Has the board adopted a formal policy for the establishment of reserves? </a:t>
            </a:r>
            <a:endParaRPr lang="en-US" altLang="en-US"/>
          </a:p>
          <a:p>
            <a:pPr marL="228600" indent="-228600" algn="just">
              <a:buFontTx/>
              <a:buAutoNum type="arabicPeriod"/>
            </a:pPr>
            <a:r>
              <a:rPr lang="en-US" altLang="en-US">
                <a:latin typeface="Arial" charset="0"/>
                <a:cs typeface="Arial" charset="0"/>
              </a:rPr>
              <a:t>Is our cash flow projected to be adequate? </a:t>
            </a:r>
            <a:endParaRPr lang="en-US" altLang="en-US"/>
          </a:p>
          <a:p>
            <a:pPr marL="228600" indent="-228600" algn="just">
              <a:buFontTx/>
              <a:buAutoNum type="arabicPeriod"/>
            </a:pPr>
            <a:r>
              <a:rPr lang="en-US" altLang="en-US">
                <a:latin typeface="Arial" charset="0"/>
                <a:cs typeface="Arial" charset="0"/>
              </a:rPr>
              <a:t>Are we regularly comparing our financial activity with what we have budgeted? </a:t>
            </a:r>
            <a:endParaRPr lang="en-US" altLang="en-US"/>
          </a:p>
          <a:p>
            <a:pPr marL="228600" indent="-228600" algn="just">
              <a:buFontTx/>
              <a:buAutoNum type="arabicPeriod"/>
            </a:pPr>
            <a:r>
              <a:rPr lang="en-US" altLang="en-US">
                <a:latin typeface="Arial" charset="0"/>
                <a:cs typeface="Arial" charset="0"/>
              </a:rPr>
              <a:t>Is our financial plan consistent with our strategic plan? </a:t>
            </a:r>
            <a:endParaRPr lang="en-US" altLang="en-US"/>
          </a:p>
          <a:p>
            <a:pPr marL="228600" indent="-228600" algn="just">
              <a:buFontTx/>
              <a:buAutoNum type="arabicPeriod"/>
            </a:pPr>
            <a:r>
              <a:rPr lang="en-US" altLang="en-US">
                <a:latin typeface="Arial" charset="0"/>
                <a:cs typeface="Arial" charset="0"/>
              </a:rPr>
              <a:t>Is our staff satisfied and productive? </a:t>
            </a:r>
            <a:endParaRPr lang="en-US" altLang="en-US"/>
          </a:p>
          <a:p>
            <a:pPr marL="228600" indent="-228600" algn="just">
              <a:buFontTx/>
              <a:buAutoNum type="arabicPeriod"/>
            </a:pPr>
            <a:r>
              <a:rPr lang="en-US" altLang="en-US">
                <a:latin typeface="Arial" charset="0"/>
                <a:cs typeface="Arial" charset="0"/>
              </a:rPr>
              <a:t>Are we filing on a timely basis all the reporting documents we are supposed to be filing and fulfilling our legal obligations? </a:t>
            </a:r>
            <a:endParaRPr lang="en-US" altLang="en-US"/>
          </a:p>
          <a:p>
            <a:pPr marL="228600" indent="-228600" algn="just">
              <a:buFontTx/>
              <a:buAutoNum type="arabicPeriod"/>
            </a:pPr>
            <a:r>
              <a:rPr lang="en-US" altLang="en-US">
                <a:latin typeface="Arial" charset="0"/>
                <a:cs typeface="Arial" charset="0"/>
              </a:rPr>
              <a:t> Are appropriate cost classifications clearly identified for all association   activities, operations, and fundraising?</a:t>
            </a:r>
            <a:endParaRPr lang="en-US" altLang="en-US"/>
          </a:p>
          <a:p>
            <a:pPr marL="228600" indent="-228600"/>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80F49D-1504-4397-9AB7-625A5C10C542}" type="slidenum">
              <a:rPr lang="en-US" altLang="en-US"/>
              <a:pPr/>
              <a:t>17</a:t>
            </a:fld>
            <a:endParaRPr lang="en-US" altLang="en-US"/>
          </a:p>
        </p:txBody>
      </p:sp>
      <p:sp>
        <p:nvSpPr>
          <p:cNvPr id="28674" name="Rectangle 2"/>
          <p:cNvSpPr>
            <a:spLocks noChangeArrowheads="1" noTextEdit="1"/>
          </p:cNvSpPr>
          <p:nvPr>
            <p:ph type="sldImg"/>
          </p:nvPr>
        </p:nvSpPr>
        <p:spPr>
          <a:ln/>
        </p:spPr>
      </p:sp>
      <p:sp>
        <p:nvSpPr>
          <p:cNvPr id="28675" name="Rectangle 3"/>
          <p:cNvSpPr>
            <a:spLocks noGrp="1" noChangeArrowheads="1"/>
          </p:cNvSpPr>
          <p:nvPr>
            <p:ph type="body" idx="1"/>
          </p:nvPr>
        </p:nvSpPr>
        <p:spPr/>
        <p:txBody>
          <a:bodyPr/>
          <a:lstStyle/>
          <a:p>
            <a:pPr marL="228600" indent="-228600" algn="just"/>
            <a:r>
              <a:rPr lang="en-US" altLang="en-US" b="1">
                <a:latin typeface="Arial" charset="0"/>
                <a:cs typeface="Arial" charset="0"/>
              </a:rPr>
              <a:t>Guidelines for Becoming a Financially Accountable Organization</a:t>
            </a:r>
          </a:p>
          <a:p>
            <a:pPr marL="228600" indent="-228600" algn="just"/>
            <a:r>
              <a:rPr lang="en-US" altLang="en-US">
                <a:latin typeface="Arial" charset="0"/>
                <a:cs typeface="Times New Roman" charset="0"/>
              </a:rPr>
              <a:t>1.</a:t>
            </a:r>
            <a:r>
              <a:rPr lang="en-US" altLang="en-US">
                <a:cs typeface="Times New Roman" charset="0"/>
              </a:rPr>
              <a:t>      </a:t>
            </a:r>
            <a:r>
              <a:rPr lang="en-US" altLang="en-US">
                <a:latin typeface="Arial" charset="0"/>
                <a:cs typeface="Times New Roman" charset="0"/>
              </a:rPr>
              <a:t>Make your IRS Form 990 (and other important financial forms) easily and readily available to those who request them.  </a:t>
            </a:r>
          </a:p>
          <a:p>
            <a:pPr marL="228600" indent="-228600" algn="just">
              <a:buFontTx/>
              <a:buAutoNum type="arabicPeriod" startAt="2"/>
            </a:pPr>
            <a:r>
              <a:rPr lang="en-US" altLang="en-US">
                <a:latin typeface="Arial" charset="0"/>
                <a:cs typeface="Arial" charset="0"/>
              </a:rPr>
              <a:t>Publish an annual report with financial data.  </a:t>
            </a:r>
            <a:endParaRPr lang="en-US" altLang="en-US"/>
          </a:p>
          <a:p>
            <a:pPr marL="228600" indent="-228600" algn="just">
              <a:buFontTx/>
              <a:buAutoNum type="arabicPeriod" startAt="2"/>
            </a:pPr>
            <a:r>
              <a:rPr lang="en-US" altLang="en-US">
                <a:latin typeface="Arial" charset="0"/>
                <a:cs typeface="Arial" charset="0"/>
              </a:rPr>
              <a:t>Utilize annual independent audits. </a:t>
            </a:r>
            <a:endParaRPr lang="en-US" altLang="en-US"/>
          </a:p>
          <a:p>
            <a:pPr marL="228600" indent="-228600" algn="just">
              <a:buFontTx/>
              <a:buAutoNum type="arabicPeriod" startAt="2"/>
            </a:pPr>
            <a:r>
              <a:rPr lang="en-US" altLang="en-US">
                <a:latin typeface="Arial" charset="0"/>
                <a:cs typeface="Arial" charset="0"/>
              </a:rPr>
              <a:t>Create transparent and effective financial policies and enforce them regularly.  </a:t>
            </a:r>
            <a:endParaRPr lang="en-US" altLang="en-US"/>
          </a:p>
          <a:p>
            <a:pPr marL="228600" indent="-228600" algn="just">
              <a:buFontTx/>
              <a:buAutoNum type="arabicPeriod" startAt="2"/>
            </a:pPr>
            <a:r>
              <a:rPr lang="en-US" altLang="en-US">
                <a:latin typeface="Arial" charset="0"/>
                <a:cs typeface="Arial" charset="0"/>
              </a:rPr>
              <a:t>Avoid and manage conflicts of interest. </a:t>
            </a:r>
            <a:endParaRPr lang="en-US" altLang="en-US"/>
          </a:p>
          <a:p>
            <a:pPr marL="228600" indent="-228600" algn="just">
              <a:buFontTx/>
              <a:buAutoNum type="arabicPeriod" startAt="2"/>
            </a:pPr>
            <a:r>
              <a:rPr lang="en-US" altLang="en-US">
                <a:latin typeface="Arial" charset="0"/>
                <a:cs typeface="Arial" charset="0"/>
              </a:rPr>
              <a:t>Maintain good financial records, and keep them well organized.  </a:t>
            </a:r>
            <a:endParaRPr lang="en-US" altLang="en-US"/>
          </a:p>
          <a:p>
            <a:pPr marL="228600" indent="-228600" algn="just">
              <a:buFontTx/>
              <a:buAutoNum type="arabicPeriod" startAt="2"/>
            </a:pPr>
            <a:r>
              <a:rPr lang="en-US" altLang="en-US">
                <a:latin typeface="Arial" charset="0"/>
                <a:cs typeface="Arial" charset="0"/>
              </a:rPr>
              <a:t>Understand and follow local, state and federal regulations regarding the financial operation of nonprofit organization.   </a:t>
            </a:r>
            <a:endParaRPr lang="en-US" altLang="en-US"/>
          </a:p>
          <a:p>
            <a:pPr marL="228600" indent="-228600"/>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8A5CAE-AD78-4763-B731-8A401FEB8746}" type="slidenum">
              <a:rPr lang="en-US" altLang="en-US"/>
              <a:pPr/>
              <a:t>18</a:t>
            </a:fld>
            <a:endParaRPr lang="en-US" altLang="en-US"/>
          </a:p>
        </p:txBody>
      </p:sp>
      <p:sp>
        <p:nvSpPr>
          <p:cNvPr id="30722" name="Rectangle 2"/>
          <p:cNvSpPr>
            <a:spLocks noChangeArrowheads="1" noTextEdit="1"/>
          </p:cNvSpPr>
          <p:nvPr>
            <p:ph type="sldImg"/>
          </p:nvPr>
        </p:nvSpPr>
        <p:spPr>
          <a:ln/>
        </p:spPr>
      </p:sp>
      <p:sp>
        <p:nvSpPr>
          <p:cNvPr id="30723" name="Rectangle 3"/>
          <p:cNvSpPr>
            <a:spLocks noGrp="1" noChangeArrowheads="1"/>
          </p:cNvSpPr>
          <p:nvPr>
            <p:ph type="body" idx="1"/>
          </p:nvPr>
        </p:nvSpPr>
        <p:spPr/>
        <p:txBody>
          <a:bodyPr/>
          <a:lstStyle/>
          <a:p>
            <a:r>
              <a:rPr lang="en-US" altLang="en-US" b="1">
                <a:latin typeface="Arial" charset="0"/>
                <a:cs typeface="Arial" charset="0"/>
              </a:rPr>
              <a:t>Financial Audits</a:t>
            </a:r>
            <a:endParaRPr lang="en-US" altLang="en-US">
              <a:latin typeface="Arial" charset="0"/>
              <a:cs typeface="Arial" charset="0"/>
            </a:endParaRPr>
          </a:p>
          <a:p>
            <a:pPr algn="just"/>
            <a:r>
              <a:rPr lang="en-US" altLang="en-US">
                <a:latin typeface="Arial" charset="0"/>
                <a:cs typeface="Arial" charset="0"/>
              </a:rPr>
              <a:t>Audits provide a thorough analysis of the supporting evidence underlying an association’s financial data.  Implicit in deciding to have an audit is a basic need to obtain independent assurance on the completeness and credibility of the financial information.  An audit must be performed in accordance with generally accepted auditing standards.  The level of service (in terms of the frequency of financial audits) should meet the specific needs and available resources of the organization under review.  Any organization must weigh carefully the additional benefits which accrue from varying levels of assurance needed by the organization’s Board of Directors, management, and interested third parties, with the costs of hiring an outside accountant.  </a:t>
            </a:r>
          </a:p>
          <a:p>
            <a:pPr algn="just"/>
            <a:r>
              <a:rPr lang="en-US" altLang="en-US" i="1">
                <a:latin typeface="Arial" charset="0"/>
                <a:cs typeface="Arial" charset="0"/>
              </a:rPr>
              <a:t>  </a:t>
            </a:r>
            <a:endParaRPr lang="en-US" altLang="en-US">
              <a:latin typeface="Arial" charset="0"/>
              <a:cs typeface="Times New Roman" charset="0"/>
            </a:endParaRPr>
          </a:p>
          <a:p>
            <a:r>
              <a:rPr lang="en-US" altLang="en-US" b="1">
                <a:latin typeface="Arial" charset="0"/>
                <a:cs typeface="Arial" charset="0"/>
              </a:rPr>
              <a:t>Accountants for Nonprofit Organizations</a:t>
            </a:r>
            <a:endParaRPr lang="en-US" altLang="en-US">
              <a:latin typeface="Arial" charset="0"/>
              <a:cs typeface="Arial" charset="0"/>
            </a:endParaRPr>
          </a:p>
          <a:p>
            <a:pPr algn="just"/>
            <a:r>
              <a:rPr lang="en-US" altLang="en-US">
                <a:latin typeface="Arial" charset="0"/>
                <a:cs typeface="Arial" charset="0"/>
              </a:rPr>
              <a:t>The American Institute of Certified Public Accountants (</a:t>
            </a:r>
            <a:r>
              <a:rPr lang="en-US" altLang="en-US">
                <a:latin typeface="Arial" charset="0"/>
                <a:cs typeface="Arial" charset="0"/>
                <a:hlinkClick r:id="rId3"/>
              </a:rPr>
              <a:t>www.aicpa.org</a:t>
            </a:r>
            <a:r>
              <a:rPr lang="en-US" altLang="en-US">
                <a:latin typeface="Arial" charset="0"/>
                <a:cs typeface="Arial" charset="0"/>
              </a:rPr>
              <a:t>) can provide references for nonprofit proficient CPAs. It is the professional association for accountants.</a:t>
            </a:r>
          </a:p>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2B1F0E-6B7F-4578-8A34-7B93C7EDB4DB}" type="slidenum">
              <a:rPr lang="en-US" altLang="en-US"/>
              <a:pPr/>
              <a:t>20</a:t>
            </a:fld>
            <a:endParaRPr lang="en-US" altLang="en-US"/>
          </a:p>
        </p:txBody>
      </p:sp>
      <p:sp>
        <p:nvSpPr>
          <p:cNvPr id="32770" name="Rectangle 2"/>
          <p:cNvSpPr>
            <a:spLocks noChangeArrowheads="1" noTextEdit="1"/>
          </p:cNvSpPr>
          <p:nvPr>
            <p:ph type="sldImg"/>
          </p:nvPr>
        </p:nvSpPr>
        <p:spPr>
          <a:ln/>
        </p:spPr>
      </p:sp>
      <p:sp>
        <p:nvSpPr>
          <p:cNvPr id="32771" name="Rectangle 3"/>
          <p:cNvSpPr>
            <a:spLocks noGrp="1" noChangeArrowheads="1"/>
          </p:cNvSpPr>
          <p:nvPr>
            <p:ph type="body" idx="1"/>
          </p:nvPr>
        </p:nvSpPr>
        <p:spPr/>
        <p:txBody>
          <a:bodyPr/>
          <a:lstStyle/>
          <a:p>
            <a:r>
              <a:rPr lang="en-US" altLang="en-US" b="1">
                <a:latin typeface="Arial" charset="0"/>
                <a:cs typeface="Arial" charset="0"/>
              </a:rPr>
              <a:t>Types of Nonprofit Funding </a:t>
            </a:r>
            <a:endParaRPr lang="en-US" altLang="en-US">
              <a:latin typeface="Arial" charset="0"/>
              <a:cs typeface="Arial" charset="0"/>
            </a:endParaRPr>
          </a:p>
          <a:p>
            <a:pPr algn="just"/>
            <a:r>
              <a:rPr lang="en-US" altLang="en-US" u="sng">
                <a:latin typeface="Arial" charset="0"/>
                <a:cs typeface="Arial" charset="0"/>
              </a:rPr>
              <a:t>Restricted grants</a:t>
            </a:r>
            <a:r>
              <a:rPr lang="en-US" altLang="en-US">
                <a:latin typeface="Arial" charset="0"/>
                <a:cs typeface="Arial" charset="0"/>
              </a:rPr>
              <a:t> refer to contributions and donations that arrive with strings attached. These restrictions can determine for what purpose the money can be spent, by when it can be used, or whether matching grants are required to make the funds available.  For example, </a:t>
            </a:r>
            <a:r>
              <a:rPr lang="en-US" altLang="en-US" u="sng">
                <a:latin typeface="Arial" charset="0"/>
                <a:cs typeface="Arial" charset="0"/>
              </a:rPr>
              <a:t>multi-year grants</a:t>
            </a:r>
            <a:r>
              <a:rPr lang="en-US" altLang="en-US">
                <a:latin typeface="Arial" charset="0"/>
                <a:cs typeface="Arial" charset="0"/>
              </a:rPr>
              <a:t> cover a specific period of time (i.e. 5 years), and are usually restricted to be used only for the project for which the funds were granted.  </a:t>
            </a:r>
          </a:p>
          <a:p>
            <a:pPr algn="just"/>
            <a:r>
              <a:rPr lang="en-US" altLang="en-US">
                <a:latin typeface="Arial" charset="0"/>
                <a:cs typeface="Arial" charset="0"/>
              </a:rPr>
              <a:t>An </a:t>
            </a:r>
            <a:r>
              <a:rPr lang="en-US" altLang="en-US" u="sng">
                <a:latin typeface="Arial" charset="0"/>
                <a:cs typeface="Arial" charset="0"/>
              </a:rPr>
              <a:t>annual fund</a:t>
            </a:r>
            <a:r>
              <a:rPr lang="en-US" altLang="en-US">
                <a:latin typeface="Arial" charset="0"/>
                <a:cs typeface="Arial" charset="0"/>
              </a:rPr>
              <a:t> is an annual (or more frequent) appeal to a core group of constituents.  Such funds are usually unrestricted (available for any use) and may represent a large percentage of your annual income.  </a:t>
            </a:r>
          </a:p>
          <a:p>
            <a:pPr algn="just"/>
            <a:r>
              <a:rPr lang="en-US" altLang="en-US">
                <a:latin typeface="Arial" charset="0"/>
                <a:cs typeface="Arial" charset="0"/>
              </a:rPr>
              <a:t>Many nonprofit organizations earn revenue through the </a:t>
            </a:r>
            <a:r>
              <a:rPr lang="en-US" altLang="en-US" u="sng">
                <a:latin typeface="Arial" charset="0"/>
                <a:cs typeface="Arial" charset="0"/>
              </a:rPr>
              <a:t>ongoing sale of products and services</a:t>
            </a:r>
            <a:r>
              <a:rPr lang="en-US" altLang="en-US">
                <a:latin typeface="Arial" charset="0"/>
                <a:cs typeface="Arial" charset="0"/>
              </a:rPr>
              <a:t> from the nonprofit itself (i.e. the Girl Scouts and their annual sale of Girl Scout cookies). </a:t>
            </a:r>
          </a:p>
          <a:p>
            <a:pPr algn="just"/>
            <a:r>
              <a:rPr lang="en-US" altLang="en-US">
                <a:latin typeface="Arial" charset="0"/>
                <a:cs typeface="Arial" charset="0"/>
              </a:rPr>
              <a:t>Besides seeking support from a variety of sources, your fundraising program should seek both ongoing financial support and episodic support.  </a:t>
            </a:r>
          </a:p>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5A88A0-F9A1-4ECC-A0C5-DB7389129260}" type="slidenum">
              <a:rPr lang="en-US" altLang="en-US"/>
              <a:pPr/>
              <a:t>21</a:t>
            </a:fld>
            <a:endParaRPr lang="en-US" altLang="en-US"/>
          </a:p>
        </p:txBody>
      </p:sp>
      <p:sp>
        <p:nvSpPr>
          <p:cNvPr id="34818" name="Rectangle 2"/>
          <p:cNvSpPr>
            <a:spLocks noChangeArrowheads="1" noTextEdit="1"/>
          </p:cNvSpPr>
          <p:nvPr>
            <p:ph type="sldImg"/>
          </p:nvPr>
        </p:nvSpPr>
        <p:spPr>
          <a:ln/>
        </p:spPr>
      </p:sp>
      <p:sp>
        <p:nvSpPr>
          <p:cNvPr id="34819" name="Rectangle 3"/>
          <p:cNvSpPr>
            <a:spLocks noGrp="1" noChangeArrowheads="1"/>
          </p:cNvSpPr>
          <p:nvPr>
            <p:ph type="body" idx="1"/>
          </p:nvPr>
        </p:nvSpPr>
        <p:spPr/>
        <p:txBody>
          <a:bodyPr/>
          <a:lstStyle/>
          <a:p>
            <a:r>
              <a:rPr lang="en-US" altLang="en-US" b="1">
                <a:latin typeface="Arial" charset="0"/>
                <a:cs typeface="Arial" charset="0"/>
              </a:rPr>
              <a:t>Fundraising </a:t>
            </a:r>
            <a:endParaRPr lang="en-US" altLang="en-US">
              <a:latin typeface="Arial" charset="0"/>
              <a:cs typeface="Arial" charset="0"/>
            </a:endParaRPr>
          </a:p>
          <a:p>
            <a:pPr algn="just"/>
            <a:r>
              <a:rPr lang="en-US" altLang="en-US" u="sng">
                <a:latin typeface="Arial" charset="0"/>
                <a:cs typeface="Arial" charset="0"/>
              </a:rPr>
              <a:t>Fundraising is not begging</a:t>
            </a:r>
            <a:r>
              <a:rPr lang="en-US" altLang="en-US">
                <a:latin typeface="Arial" charset="0"/>
                <a:cs typeface="Arial" charset="0"/>
              </a:rPr>
              <a:t>!  Asking for money for an important cause is NOT begging.  No organization is able to function without money.  Raising funds is one of the most natural activities in which Board members or active supporters can engage to show their own enthusiasm about an organization and its programs.  Giving money to a cause one supports is natural, but most people do not give </a:t>
            </a:r>
            <a:r>
              <a:rPr lang="en-US" altLang="en-US" u="sng">
                <a:latin typeface="Arial" charset="0"/>
                <a:cs typeface="Arial" charset="0"/>
              </a:rPr>
              <a:t>unless someone asks them to give</a:t>
            </a:r>
            <a:r>
              <a:rPr lang="en-US" altLang="en-US">
                <a:latin typeface="Arial" charset="0"/>
                <a:cs typeface="Arial" charset="0"/>
              </a:rPr>
              <a:t>.</a:t>
            </a:r>
          </a:p>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9EB924-1E14-4BB8-B47A-2A9AEDFDCCFD}" type="slidenum">
              <a:rPr lang="en-US" altLang="en-US"/>
              <a:pPr/>
              <a:t>22</a:t>
            </a:fld>
            <a:endParaRPr lang="en-US" altLang="en-US"/>
          </a:p>
        </p:txBody>
      </p:sp>
      <p:sp>
        <p:nvSpPr>
          <p:cNvPr id="36866" name="Rectangle 2"/>
          <p:cNvSpPr>
            <a:spLocks noChangeArrowheads="1" noTextEdit="1"/>
          </p:cNvSpPr>
          <p:nvPr>
            <p:ph type="sldImg"/>
          </p:nvPr>
        </p:nvSpPr>
        <p:spPr>
          <a:ln/>
        </p:spPr>
      </p:sp>
      <p:sp>
        <p:nvSpPr>
          <p:cNvPr id="36867" name="Rectangle 3"/>
          <p:cNvSpPr>
            <a:spLocks noGrp="1" noChangeArrowheads="1"/>
          </p:cNvSpPr>
          <p:nvPr>
            <p:ph type="body" idx="1"/>
          </p:nvPr>
        </p:nvSpPr>
        <p:spPr/>
        <p:txBody>
          <a:bodyPr/>
          <a:lstStyle/>
          <a:p>
            <a:pPr algn="just"/>
            <a:r>
              <a:rPr lang="en-US" altLang="en-US" sz="1000" u="sng">
                <a:latin typeface="Arial" charset="0"/>
                <a:cs typeface="Arial" charset="0"/>
              </a:rPr>
              <a:t>Major Sources of Funding</a:t>
            </a:r>
            <a:endParaRPr lang="en-US" altLang="en-US" sz="1000">
              <a:latin typeface="Arial" charset="0"/>
              <a:cs typeface="Arial" charset="0"/>
            </a:endParaRPr>
          </a:p>
          <a:p>
            <a:pPr algn="just">
              <a:buFontTx/>
              <a:buChar char="•"/>
            </a:pPr>
            <a:r>
              <a:rPr lang="en-US" altLang="en-US" sz="1000" b="1">
                <a:latin typeface="Arial" charset="0"/>
                <a:cs typeface="Arial" charset="0"/>
              </a:rPr>
              <a:t>Individuals </a:t>
            </a:r>
            <a:r>
              <a:rPr lang="en-US" altLang="en-US" sz="1000">
                <a:latin typeface="Arial" charset="0"/>
                <a:cs typeface="Arial" charset="0"/>
              </a:rPr>
              <a:t>are the largest source of funding for nonprofit organizations.  According to </a:t>
            </a:r>
            <a:r>
              <a:rPr lang="en-US" altLang="en-US" sz="1000" i="1">
                <a:latin typeface="Arial" charset="0"/>
                <a:cs typeface="Arial" charset="0"/>
              </a:rPr>
              <a:t>Giving USA</a:t>
            </a:r>
            <a:r>
              <a:rPr lang="en-US" altLang="en-US" sz="1000">
                <a:latin typeface="Arial" charset="0"/>
                <a:cs typeface="Arial" charset="0"/>
              </a:rPr>
              <a:t>, individual giving to nonprofits reached $187.92 billion in 2004. </a:t>
            </a:r>
          </a:p>
          <a:p>
            <a:pPr algn="just">
              <a:buFontTx/>
              <a:buChar char="•"/>
            </a:pPr>
            <a:r>
              <a:rPr lang="en-US" altLang="en-US" sz="1000" b="1">
                <a:latin typeface="Arial" charset="0"/>
                <a:cs typeface="Arial" charset="0"/>
              </a:rPr>
              <a:t>Corporations </a:t>
            </a:r>
            <a:r>
              <a:rPr lang="en-US" altLang="en-US" sz="1000">
                <a:latin typeface="Arial" charset="0"/>
                <a:cs typeface="Arial" charset="0"/>
              </a:rPr>
              <a:t>donate money in order to get positive publicity, community respect, and market share.  Funding from corporations tends to be episodic, meaning that it revolves around particular campaigns, events, and projects.  Corporate funding can be a good source of support for new initiatives, special programs, and special events.  </a:t>
            </a:r>
          </a:p>
          <a:p>
            <a:pPr algn="just">
              <a:buFontTx/>
              <a:buChar char="•"/>
            </a:pPr>
            <a:r>
              <a:rPr lang="en-US" altLang="en-US" sz="1000" b="1">
                <a:latin typeface="Arial" charset="0"/>
                <a:cs typeface="Arial" charset="0"/>
              </a:rPr>
              <a:t>Local and state governments </a:t>
            </a:r>
            <a:r>
              <a:rPr lang="en-US" altLang="en-US" sz="1000">
                <a:latin typeface="Arial" charset="0"/>
                <a:cs typeface="Arial" charset="0"/>
              </a:rPr>
              <a:t>will sometimes fund projects that benefit people in their jurisdictions.  </a:t>
            </a:r>
          </a:p>
          <a:p>
            <a:pPr algn="just">
              <a:buFontTx/>
              <a:buChar char="•"/>
            </a:pPr>
            <a:r>
              <a:rPr lang="en-US" altLang="en-US" sz="1000" b="1">
                <a:latin typeface="Arial" charset="0"/>
                <a:cs typeface="Arial" charset="0"/>
              </a:rPr>
              <a:t>Federated funds, </a:t>
            </a:r>
            <a:r>
              <a:rPr lang="en-US" altLang="en-US" sz="1000">
                <a:latin typeface="Arial" charset="0"/>
                <a:cs typeface="Arial" charset="0"/>
              </a:rPr>
              <a:t>such as funding from the United Way, can be steady sources of relatively large amounts of money, but tend to be available only to well-established nonprofit organizations. </a:t>
            </a:r>
          </a:p>
          <a:p>
            <a:pPr algn="just">
              <a:buFontTx/>
              <a:buChar char="•"/>
            </a:pPr>
            <a:r>
              <a:rPr lang="en-US" altLang="en-US" sz="1000" b="1">
                <a:latin typeface="Arial" charset="0"/>
                <a:cs typeface="Arial" charset="0"/>
              </a:rPr>
              <a:t>Foundations </a:t>
            </a:r>
            <a:r>
              <a:rPr lang="en-US" altLang="en-US" sz="1000">
                <a:latin typeface="Arial" charset="0"/>
                <a:cs typeface="Arial" charset="0"/>
              </a:rPr>
              <a:t>vary widely in their wealth and mission, but often offer substantial and prestigious grants.  </a:t>
            </a:r>
            <a:r>
              <a:rPr lang="en-US" altLang="en-US" sz="1000" u="sng">
                <a:latin typeface="Arial" charset="0"/>
                <a:cs typeface="Arial" charset="0"/>
              </a:rPr>
              <a:t>Private foundations</a:t>
            </a:r>
            <a:r>
              <a:rPr lang="en-US" altLang="en-US" sz="1000">
                <a:latin typeface="Arial" charset="0"/>
                <a:cs typeface="Arial" charset="0"/>
              </a:rPr>
              <a:t> usually have large assets and issue annual reports.  </a:t>
            </a:r>
            <a:r>
              <a:rPr lang="en-US" altLang="en-US" sz="1000" u="sng">
                <a:latin typeface="Arial" charset="0"/>
                <a:cs typeface="Arial" charset="0"/>
              </a:rPr>
              <a:t>Corporate foundations</a:t>
            </a:r>
            <a:r>
              <a:rPr lang="en-US" altLang="en-US" sz="1000">
                <a:latin typeface="Arial" charset="0"/>
                <a:cs typeface="Arial" charset="0"/>
              </a:rPr>
              <a:t> are similar to private foundations, but are often led by corporate officers.  </a:t>
            </a:r>
            <a:r>
              <a:rPr lang="en-US" altLang="en-US" sz="1000" u="sng">
                <a:latin typeface="Arial" charset="0"/>
                <a:cs typeface="Arial" charset="0"/>
              </a:rPr>
              <a:t>Community foundations</a:t>
            </a:r>
            <a:r>
              <a:rPr lang="en-US" altLang="en-US" sz="1000">
                <a:latin typeface="Arial" charset="0"/>
                <a:cs typeface="Arial" charset="0"/>
              </a:rPr>
              <a:t> pool the assets of many donors and are usually community service organizations.  </a:t>
            </a:r>
            <a:r>
              <a:rPr lang="en-US" altLang="en-US" sz="1000" u="sng">
                <a:latin typeface="Arial" charset="0"/>
                <a:cs typeface="Arial" charset="0"/>
              </a:rPr>
              <a:t>Independent or family foundations</a:t>
            </a:r>
            <a:r>
              <a:rPr lang="en-US" altLang="en-US" sz="1000">
                <a:latin typeface="Arial" charset="0"/>
                <a:cs typeface="Arial" charset="0"/>
              </a:rPr>
              <a:t> receive endowments from individuals or families.  </a:t>
            </a:r>
          </a:p>
          <a:p>
            <a:endParaRPr lang="en-US" altLang="en-US" sz="10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A1A81D-DACA-4820-9189-C23C23212983}" type="slidenum">
              <a:rPr lang="en-US" altLang="en-US"/>
              <a:pPr/>
              <a:t>23</a:t>
            </a:fld>
            <a:endParaRPr lang="en-US" altLang="en-US"/>
          </a:p>
        </p:txBody>
      </p:sp>
      <p:sp>
        <p:nvSpPr>
          <p:cNvPr id="38914" name="Rectangle 2"/>
          <p:cNvSpPr>
            <a:spLocks noChangeArrowheads="1" noTextEdit="1"/>
          </p:cNvSpPr>
          <p:nvPr>
            <p:ph type="sldImg"/>
          </p:nvPr>
        </p:nvSpPr>
        <p:spPr>
          <a:ln/>
        </p:spPr>
      </p:sp>
      <p:sp>
        <p:nvSpPr>
          <p:cNvPr id="38915" name="Rectangle 3"/>
          <p:cNvSpPr>
            <a:spLocks noGrp="1" noChangeArrowheads="1"/>
          </p:cNvSpPr>
          <p:nvPr>
            <p:ph type="body" idx="1"/>
          </p:nvPr>
        </p:nvSpPr>
        <p:spPr/>
        <p:txBody>
          <a:bodyPr/>
          <a:lstStyle/>
          <a:p>
            <a:r>
              <a:rPr lang="en-US" altLang="en-US" b="1">
                <a:latin typeface="Arial" charset="0"/>
                <a:cs typeface="Arial" charset="0"/>
              </a:rPr>
              <a:t>Solicitation Methods</a:t>
            </a:r>
            <a:endParaRPr lang="en-US" altLang="en-US" b="1">
              <a:latin typeface="Verdana" pitchFamily="34" charset="0"/>
              <a:cs typeface="Times New Roman" charset="0"/>
            </a:endParaRPr>
          </a:p>
          <a:p>
            <a:pPr algn="just"/>
            <a:r>
              <a:rPr lang="en-US" altLang="en-US">
                <a:latin typeface="Arial" charset="0"/>
                <a:cs typeface="Arial" charset="0"/>
              </a:rPr>
              <a:t>Most fundraisers agree on a particular hierarchy of effectiveness when it comes to soliciting gifts. It is not a surprise that the more personal the contact is, the more positive the results are. The methods from most effective to least effective are </a:t>
            </a:r>
          </a:p>
          <a:p>
            <a:pPr>
              <a:buFontTx/>
              <a:buChar char="•"/>
            </a:pPr>
            <a:r>
              <a:rPr lang="en-US" altLang="en-US">
                <a:latin typeface="Arial" charset="0"/>
                <a:cs typeface="Arial" charset="0"/>
              </a:rPr>
              <a:t>personal: face to face </a:t>
            </a:r>
            <a:endParaRPr lang="en-US" altLang="en-US"/>
          </a:p>
          <a:p>
            <a:pPr>
              <a:buFontTx/>
              <a:buChar char="•"/>
            </a:pPr>
            <a:r>
              <a:rPr lang="en-US" altLang="en-US">
                <a:latin typeface="Arial" charset="0"/>
                <a:cs typeface="Arial" charset="0"/>
              </a:rPr>
              <a:t>personal: letter on personal stationery </a:t>
            </a:r>
            <a:endParaRPr lang="en-US" altLang="en-US"/>
          </a:p>
          <a:p>
            <a:pPr>
              <a:buFontTx/>
              <a:buChar char="•"/>
            </a:pPr>
            <a:r>
              <a:rPr lang="en-US" altLang="en-US">
                <a:latin typeface="Arial" charset="0"/>
                <a:cs typeface="Arial" charset="0"/>
              </a:rPr>
              <a:t>personal: telephone call </a:t>
            </a:r>
            <a:endParaRPr lang="en-US" altLang="en-US"/>
          </a:p>
          <a:p>
            <a:pPr>
              <a:buFontTx/>
              <a:buChar char="•"/>
            </a:pPr>
            <a:r>
              <a:rPr lang="en-US" altLang="en-US">
                <a:latin typeface="Arial" charset="0"/>
                <a:cs typeface="Arial" charset="0"/>
              </a:rPr>
              <a:t>personalized letter </a:t>
            </a:r>
            <a:endParaRPr lang="en-US" altLang="en-US"/>
          </a:p>
          <a:p>
            <a:pPr>
              <a:buFontTx/>
              <a:buChar char="•"/>
            </a:pPr>
            <a:r>
              <a:rPr lang="en-US" altLang="en-US">
                <a:latin typeface="Arial" charset="0"/>
                <a:cs typeface="Arial" charset="0"/>
              </a:rPr>
              <a:t>direct mail </a:t>
            </a:r>
            <a:endParaRPr lang="en-US" altLang="en-US"/>
          </a:p>
          <a:p>
            <a:pPr>
              <a:buFontTx/>
              <a:buChar char="•"/>
            </a:pPr>
            <a:r>
              <a:rPr lang="en-US" altLang="en-US">
                <a:latin typeface="Arial" charset="0"/>
                <a:cs typeface="Arial" charset="0"/>
              </a:rPr>
              <a:t>phone-a-thon (impersonal) </a:t>
            </a:r>
            <a:endParaRPr lang="en-US" altLang="en-US"/>
          </a:p>
          <a:p>
            <a:pPr>
              <a:buFontTx/>
              <a:buChar char="•"/>
            </a:pPr>
            <a:r>
              <a:rPr lang="en-US" altLang="en-US">
                <a:latin typeface="Arial" charset="0"/>
                <a:cs typeface="Arial" charset="0"/>
              </a:rPr>
              <a:t>special event </a:t>
            </a:r>
            <a:endParaRPr lang="en-US" altLang="en-US"/>
          </a:p>
          <a:p>
            <a:pPr>
              <a:buFontTx/>
              <a:buChar char="•"/>
            </a:pPr>
            <a:r>
              <a:rPr lang="en-US" altLang="en-US">
                <a:latin typeface="Arial" charset="0"/>
                <a:cs typeface="Arial" charset="0"/>
              </a:rPr>
              <a:t>door to door </a:t>
            </a:r>
            <a:endParaRPr lang="en-US" altLang="en-US"/>
          </a:p>
          <a:p>
            <a:pPr>
              <a:buFontTx/>
              <a:buChar char="•"/>
            </a:pPr>
            <a:r>
              <a:rPr lang="en-US" altLang="en-US">
                <a:latin typeface="Arial" charset="0"/>
                <a:cs typeface="Arial" charset="0"/>
              </a:rPr>
              <a:t>media advertising</a:t>
            </a:r>
            <a:endParaRPr lang="en-US" altLang="en-US"/>
          </a:p>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E8B0D2-0687-4EAA-8C06-55DE92F54590}" type="slidenum">
              <a:rPr lang="en-US" altLang="en-US"/>
              <a:pPr/>
              <a:t>2</a:t>
            </a:fld>
            <a:endParaRPr lang="en-US" altLang="en-US"/>
          </a:p>
        </p:txBody>
      </p:sp>
      <p:sp>
        <p:nvSpPr>
          <p:cNvPr id="6146" name="Rectangle 2"/>
          <p:cNvSpPr>
            <a:spLocks noChangeArrowheads="1" noTextEdit="1"/>
          </p:cNvSpPr>
          <p:nvPr>
            <p:ph type="sldImg"/>
          </p:nvPr>
        </p:nvSpPr>
        <p:spPr>
          <a:ln/>
        </p:spPr>
      </p:sp>
      <p:sp>
        <p:nvSpPr>
          <p:cNvPr id="6147" name="Rectangle 3"/>
          <p:cNvSpPr>
            <a:spLocks noGrp="1" noChangeArrowheads="1"/>
          </p:cNvSpPr>
          <p:nvPr>
            <p:ph type="body" idx="1"/>
          </p:nvPr>
        </p:nvSpPr>
        <p:spPr/>
        <p:txBody>
          <a:bodyPr/>
          <a:lstStyle/>
          <a:p>
            <a:r>
              <a:rPr lang="en-US" altLang="en-US"/>
              <a:t>This is an outline of the topics to be presented in this module.</a:t>
            </a:r>
          </a:p>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666907-0DB6-479D-B9E1-CB422DACA477}" type="slidenum">
              <a:rPr lang="en-US" altLang="en-US"/>
              <a:pPr/>
              <a:t>24</a:t>
            </a:fld>
            <a:endParaRPr lang="en-US" altLang="en-US"/>
          </a:p>
        </p:txBody>
      </p:sp>
      <p:sp>
        <p:nvSpPr>
          <p:cNvPr id="40962" name="Rectangle 2"/>
          <p:cNvSpPr>
            <a:spLocks noChangeArrowheads="1" noTextEdit="1"/>
          </p:cNvSpPr>
          <p:nvPr>
            <p:ph type="sldImg"/>
          </p:nvPr>
        </p:nvSpPr>
        <p:spPr>
          <a:ln/>
        </p:spPr>
      </p:sp>
      <p:sp>
        <p:nvSpPr>
          <p:cNvPr id="40963" name="Rectangle 3"/>
          <p:cNvSpPr>
            <a:spLocks noGrp="1" noChangeArrowheads="1"/>
          </p:cNvSpPr>
          <p:nvPr>
            <p:ph type="body" idx="1"/>
          </p:nvPr>
        </p:nvSpPr>
        <p:spPr/>
        <p:txBody>
          <a:bodyPr/>
          <a:lstStyle/>
          <a:p>
            <a:r>
              <a:rPr lang="en-US" altLang="en-US" b="1">
                <a:latin typeface="Arial" charset="0"/>
                <a:cs typeface="Arial" charset="0"/>
              </a:rPr>
              <a:t>Fundraising Guidelines</a:t>
            </a:r>
            <a:endParaRPr lang="en-US" altLang="en-US">
              <a:latin typeface="Arial" charset="0"/>
              <a:cs typeface="Times New Roman" charset="0"/>
            </a:endParaRPr>
          </a:p>
          <a:p>
            <a:pPr algn="just"/>
            <a:r>
              <a:rPr lang="en-US" altLang="en-US">
                <a:latin typeface="Arial" charset="0"/>
                <a:cs typeface="Arial" charset="0"/>
              </a:rPr>
              <a:t> </a:t>
            </a:r>
            <a:endParaRPr lang="en-US" altLang="en-US">
              <a:latin typeface="Arial" charset="0"/>
              <a:cs typeface="Times New Roman" charset="0"/>
            </a:endParaRPr>
          </a:p>
          <a:p>
            <a:pPr algn="just"/>
            <a:r>
              <a:rPr lang="en-US" altLang="en-US">
                <a:latin typeface="Arial" charset="0"/>
                <a:cs typeface="Times New Roman" charset="0"/>
              </a:rPr>
              <a:t>Based on research of nonprofit fundraising initiatives, several general guidelines can be gleaned regarding developing strategies for your own association’s funding campaigns: </a:t>
            </a:r>
          </a:p>
          <a:p>
            <a:pPr algn="just">
              <a:buFontTx/>
              <a:buChar char="•"/>
            </a:pPr>
            <a:r>
              <a:rPr lang="en-US" altLang="en-US">
                <a:latin typeface="Arial" charset="0"/>
                <a:cs typeface="Arial" charset="0"/>
              </a:rPr>
              <a:t>In shaky financial times, those organizations with </a:t>
            </a:r>
            <a:r>
              <a:rPr lang="en-US" altLang="en-US" b="1">
                <a:latin typeface="Arial" charset="0"/>
                <a:cs typeface="Arial" charset="0"/>
              </a:rPr>
              <a:t>involved Boards of Directors</a:t>
            </a:r>
            <a:r>
              <a:rPr lang="en-US" altLang="en-US">
                <a:latin typeface="Arial" charset="0"/>
                <a:cs typeface="Arial" charset="0"/>
              </a:rPr>
              <a:t> will emerge in better shape than those with uncommitted Boards. </a:t>
            </a:r>
            <a:endParaRPr lang="en-US" altLang="en-US"/>
          </a:p>
          <a:p>
            <a:pPr algn="just">
              <a:buFontTx/>
              <a:buChar char="•"/>
            </a:pPr>
            <a:r>
              <a:rPr lang="en-US" altLang="en-US" b="1">
                <a:latin typeface="Arial" charset="0"/>
                <a:cs typeface="Arial" charset="0"/>
              </a:rPr>
              <a:t>Fundraising volunteers</a:t>
            </a:r>
            <a:r>
              <a:rPr lang="en-US" altLang="en-US">
                <a:latin typeface="Arial" charset="0"/>
                <a:cs typeface="Arial" charset="0"/>
              </a:rPr>
              <a:t> do not have to be Board members, but, like Board members, they should be kept well informed of the progress of the campaign. </a:t>
            </a:r>
            <a:endParaRPr lang="en-US" altLang="en-US"/>
          </a:p>
          <a:p>
            <a:pPr algn="just">
              <a:buFontTx/>
              <a:buChar char="•"/>
            </a:pPr>
            <a:r>
              <a:rPr lang="en-US" altLang="en-US">
                <a:latin typeface="Arial" charset="0"/>
                <a:cs typeface="Arial" charset="0"/>
              </a:rPr>
              <a:t>To maintain and increase your donors: send a receipt to them, thank them, </a:t>
            </a:r>
            <a:r>
              <a:rPr lang="en-US" altLang="en-US" b="1">
                <a:latin typeface="Arial" charset="0"/>
                <a:cs typeface="Arial" charset="0"/>
              </a:rPr>
              <a:t>communicate</a:t>
            </a:r>
            <a:r>
              <a:rPr lang="en-US" altLang="en-US">
                <a:latin typeface="Arial" charset="0"/>
                <a:cs typeface="Arial" charset="0"/>
              </a:rPr>
              <a:t> with them, and cultivate them.  </a:t>
            </a:r>
            <a:endParaRPr lang="en-US" altLang="en-US"/>
          </a:p>
          <a:p>
            <a:pPr algn="just">
              <a:buFontTx/>
              <a:buChar char="•"/>
            </a:pPr>
            <a:r>
              <a:rPr lang="en-US" altLang="en-US">
                <a:latin typeface="Arial" charset="0"/>
                <a:cs typeface="Arial" charset="0"/>
              </a:rPr>
              <a:t>A poor </a:t>
            </a:r>
            <a:r>
              <a:rPr lang="en-US" altLang="en-US" b="1">
                <a:latin typeface="Arial" charset="0"/>
                <a:cs typeface="Arial" charset="0"/>
              </a:rPr>
              <a:t>organizational image</a:t>
            </a:r>
            <a:r>
              <a:rPr lang="en-US" altLang="en-US">
                <a:latin typeface="Arial" charset="0"/>
                <a:cs typeface="Arial" charset="0"/>
              </a:rPr>
              <a:t> can hinder your fundraising.  </a:t>
            </a:r>
            <a:endParaRPr lang="en-US" altLang="en-US"/>
          </a:p>
          <a:p>
            <a:pPr algn="just">
              <a:buFontTx/>
              <a:buChar char="•"/>
            </a:pPr>
            <a:r>
              <a:rPr lang="en-US" altLang="en-US" b="1">
                <a:latin typeface="Arial" charset="0"/>
                <a:cs typeface="Arial" charset="0"/>
              </a:rPr>
              <a:t>Don’t expect that for which you didn’t ask.</a:t>
            </a:r>
            <a:r>
              <a:rPr lang="en-US" altLang="en-US">
                <a:latin typeface="Arial" charset="0"/>
                <a:cs typeface="Arial" charset="0"/>
              </a:rPr>
              <a:t> </a:t>
            </a:r>
            <a:endParaRPr lang="en-US" altLang="en-US"/>
          </a:p>
          <a:p>
            <a:pPr algn="just">
              <a:buFontTx/>
              <a:buChar char="•"/>
            </a:pPr>
            <a:r>
              <a:rPr lang="en-US" altLang="en-US">
                <a:latin typeface="Arial" charset="0"/>
                <a:cs typeface="Arial" charset="0"/>
              </a:rPr>
              <a:t>Ask for contributions to a </a:t>
            </a:r>
            <a:r>
              <a:rPr lang="en-US" altLang="en-US" b="1">
                <a:latin typeface="Arial" charset="0"/>
                <a:cs typeface="Arial" charset="0"/>
              </a:rPr>
              <a:t>specific </a:t>
            </a:r>
            <a:r>
              <a:rPr lang="en-US" altLang="en-US" b="1" u="sng">
                <a:latin typeface="Arial" charset="0"/>
                <a:cs typeface="Arial" charset="0"/>
              </a:rPr>
              <a:t>program</a:t>
            </a:r>
            <a:r>
              <a:rPr lang="en-US" altLang="en-US">
                <a:latin typeface="Arial" charset="0"/>
                <a:cs typeface="Arial" charset="0"/>
              </a:rPr>
              <a:t>, and suggest a level of contribution. </a:t>
            </a:r>
            <a:endParaRPr lang="en-US" altLang="en-US"/>
          </a:p>
          <a:p>
            <a:pPr algn="just">
              <a:buFontTx/>
              <a:buChar char="•"/>
            </a:pPr>
            <a:r>
              <a:rPr lang="en-US" altLang="en-US">
                <a:latin typeface="Arial" charset="0"/>
                <a:cs typeface="Arial" charset="0"/>
              </a:rPr>
              <a:t>Prospective donors are interested in </a:t>
            </a:r>
            <a:r>
              <a:rPr lang="en-US" altLang="en-US" b="1">
                <a:latin typeface="Arial" charset="0"/>
                <a:cs typeface="Arial" charset="0"/>
              </a:rPr>
              <a:t>proof </a:t>
            </a:r>
            <a:r>
              <a:rPr lang="en-US" altLang="en-US">
                <a:latin typeface="Arial" charset="0"/>
                <a:cs typeface="Arial" charset="0"/>
              </a:rPr>
              <a:t>that their money is producing the results that you promised during the solicitation, so publicize your successes.  </a:t>
            </a:r>
            <a:endParaRPr lang="en-US" altLang="en-US"/>
          </a:p>
          <a:p>
            <a:pPr algn="just">
              <a:buFontTx/>
              <a:buChar char="•"/>
            </a:pPr>
            <a:r>
              <a:rPr lang="en-US" altLang="en-US">
                <a:latin typeface="Arial" charset="0"/>
                <a:cs typeface="Arial" charset="0"/>
              </a:rPr>
              <a:t>The </a:t>
            </a:r>
            <a:r>
              <a:rPr lang="en-US" altLang="en-US" b="1">
                <a:latin typeface="Arial" charset="0"/>
                <a:cs typeface="Arial" charset="0"/>
              </a:rPr>
              <a:t>more sources of funding</a:t>
            </a:r>
            <a:r>
              <a:rPr lang="en-US" altLang="en-US">
                <a:latin typeface="Arial" charset="0"/>
                <a:cs typeface="Arial" charset="0"/>
              </a:rPr>
              <a:t> you have, the more stable your organizational funding will be. </a:t>
            </a:r>
            <a:endParaRPr lang="en-US" altLang="en-US"/>
          </a:p>
          <a:p>
            <a:pPr algn="just">
              <a:buFontTx/>
              <a:buChar char="•"/>
            </a:pPr>
            <a:r>
              <a:rPr lang="en-US" altLang="en-US">
                <a:latin typeface="Arial" charset="0"/>
                <a:cs typeface="Arial" charset="0"/>
              </a:rPr>
              <a:t>Put a specific amount of your fundraising revenue toward new fundraising activities to </a:t>
            </a:r>
            <a:r>
              <a:rPr lang="en-US" altLang="en-US" b="1">
                <a:latin typeface="Arial" charset="0"/>
                <a:cs typeface="Arial" charset="0"/>
              </a:rPr>
              <a:t>continue the momentum from year to year.  </a:t>
            </a:r>
            <a:endParaRPr lang="en-US" altLang="en-US" b="1"/>
          </a:p>
          <a:p>
            <a:endParaRPr lang="en-US" altLang="en-US" b="1"/>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A5651A-1E5C-46F1-AC45-32BF235E7055}" type="slidenum">
              <a:rPr lang="en-US" altLang="en-US"/>
              <a:pPr/>
              <a:t>26</a:t>
            </a:fld>
            <a:endParaRPr lang="en-US" altLang="en-US"/>
          </a:p>
        </p:txBody>
      </p:sp>
      <p:sp>
        <p:nvSpPr>
          <p:cNvPr id="43010" name="Rectangle 2"/>
          <p:cNvSpPr>
            <a:spLocks noChangeArrowheads="1" noTextEdit="1"/>
          </p:cNvSpPr>
          <p:nvPr>
            <p:ph type="sldImg"/>
          </p:nvPr>
        </p:nvSpPr>
        <p:spPr>
          <a:ln/>
        </p:spPr>
      </p:sp>
      <p:sp>
        <p:nvSpPr>
          <p:cNvPr id="43011" name="Rectangle 3"/>
          <p:cNvSpPr>
            <a:spLocks noGrp="1" noChangeArrowheads="1"/>
          </p:cNvSpPr>
          <p:nvPr>
            <p:ph type="body" idx="1"/>
          </p:nvPr>
        </p:nvSpPr>
        <p:spPr/>
        <p:txBody>
          <a:bodyPr/>
          <a:lstStyle/>
          <a:p>
            <a:pPr marL="228600" indent="-228600"/>
            <a:r>
              <a:rPr lang="en-US" altLang="en-US" b="1">
                <a:latin typeface="Arial" charset="0"/>
                <a:cs typeface="Arial" charset="0"/>
              </a:rPr>
              <a:t>Fundraising Laws and Regulations </a:t>
            </a:r>
            <a:endParaRPr lang="en-US" altLang="en-US">
              <a:latin typeface="Arial" charset="0"/>
              <a:cs typeface="Times New Roman" charset="0"/>
            </a:endParaRPr>
          </a:p>
          <a:p>
            <a:pPr marL="228600" indent="-228600"/>
            <a:r>
              <a:rPr lang="en-US" altLang="en-US" b="1">
                <a:latin typeface="Arial" charset="0"/>
                <a:cs typeface="Arial" charset="0"/>
              </a:rPr>
              <a:t> </a:t>
            </a:r>
            <a:endParaRPr lang="en-US" altLang="en-US">
              <a:latin typeface="Arial" charset="0"/>
              <a:cs typeface="Times New Roman" charset="0"/>
            </a:endParaRPr>
          </a:p>
          <a:p>
            <a:pPr marL="228600" indent="-228600"/>
            <a:r>
              <a:rPr lang="en-US" altLang="en-US">
                <a:latin typeface="Arial" charset="0"/>
                <a:cs typeface="Times New Roman" charset="0"/>
              </a:rPr>
              <a:t>Strict compliance with federal, state and local laws regarding nonprofit fundraising is extremely important.  The following is a brief overview of applicable fundraising regulations, and specific questions should be directed to legal counsel or the Internal Revenue Service.</a:t>
            </a:r>
            <a:r>
              <a:rPr lang="en-US" altLang="en-US">
                <a:latin typeface="Arial" charset="0"/>
              </a:rPr>
              <a:t> </a:t>
            </a:r>
          </a:p>
          <a:p>
            <a:pPr marL="228600" indent="-228600"/>
            <a:endParaRPr lang="en-US" altLang="en-US">
              <a:latin typeface="Arial" charset="0"/>
            </a:endParaRPr>
          </a:p>
          <a:p>
            <a:pPr marL="228600" indent="-228600">
              <a:buFontTx/>
              <a:buAutoNum type="alphaUcPeriod"/>
            </a:pPr>
            <a:r>
              <a:rPr lang="en-US" altLang="en-US">
                <a:latin typeface="Arial" charset="0"/>
              </a:rPr>
              <a:t>Federal tax rules </a:t>
            </a:r>
          </a:p>
          <a:p>
            <a:pPr marL="228600" indent="-228600">
              <a:buFontTx/>
              <a:buAutoNum type="alphaUcPeriod"/>
            </a:pPr>
            <a:r>
              <a:rPr lang="en-US" altLang="en-US">
                <a:latin typeface="Arial" charset="0"/>
              </a:rPr>
              <a:t>Postal regulations </a:t>
            </a:r>
          </a:p>
          <a:p>
            <a:pPr marL="228600" indent="-228600">
              <a:buFontTx/>
              <a:buAutoNum type="alphaUcPeriod"/>
            </a:pPr>
            <a:r>
              <a:rPr lang="en-US" altLang="en-US">
                <a:latin typeface="Arial" charset="0"/>
              </a:rPr>
              <a:t>State regulations </a:t>
            </a:r>
          </a:p>
          <a:p>
            <a:pPr marL="228600" indent="-228600">
              <a:buFontTx/>
              <a:buAutoNum type="alphaUcPeriod"/>
            </a:pPr>
            <a:r>
              <a:rPr lang="en-US" altLang="en-US">
                <a:latin typeface="Arial" charset="0"/>
              </a:rPr>
              <a:t>Local regulations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9760D2-95C2-48F9-A5D4-E3FC77034644}" type="slidenum">
              <a:rPr lang="en-US" altLang="en-US"/>
              <a:pPr/>
              <a:t>27</a:t>
            </a:fld>
            <a:endParaRPr lang="en-US" altLang="en-US"/>
          </a:p>
        </p:txBody>
      </p:sp>
      <p:sp>
        <p:nvSpPr>
          <p:cNvPr id="45058" name="Rectangle 2"/>
          <p:cNvSpPr>
            <a:spLocks noChangeArrowheads="1" noTextEdit="1"/>
          </p:cNvSpPr>
          <p:nvPr>
            <p:ph type="sldImg"/>
          </p:nvPr>
        </p:nvSpPr>
        <p:spPr>
          <a:ln/>
        </p:spPr>
      </p:sp>
      <p:sp>
        <p:nvSpPr>
          <p:cNvPr id="45059" name="Rectangle 3"/>
          <p:cNvSpPr>
            <a:spLocks noGrp="1" noChangeArrowheads="1"/>
          </p:cNvSpPr>
          <p:nvPr>
            <p:ph type="body" idx="1"/>
          </p:nvPr>
        </p:nvSpPr>
        <p:spPr/>
        <p:txBody>
          <a:bodyPr/>
          <a:lstStyle/>
          <a:p>
            <a:pPr algn="just"/>
            <a:r>
              <a:rPr lang="en-US" altLang="en-US" b="1">
                <a:latin typeface="Arial" charset="0"/>
                <a:cs typeface="Arial" charset="0"/>
              </a:rPr>
              <a:t>A.</a:t>
            </a:r>
            <a:r>
              <a:rPr lang="en-US" altLang="en-US" b="1">
                <a:cs typeface="Times New Roman" charset="0"/>
              </a:rPr>
              <a:t>     </a:t>
            </a:r>
            <a:r>
              <a:rPr lang="en-US" altLang="en-US" b="1">
                <a:latin typeface="Arial" charset="0"/>
                <a:cs typeface="Arial" charset="0"/>
              </a:rPr>
              <a:t>Federal Tax Rules</a:t>
            </a:r>
            <a:endParaRPr lang="en-US" altLang="en-US" b="1" u="sng">
              <a:latin typeface="Arial" charset="0"/>
              <a:cs typeface="Arial" charset="0"/>
            </a:endParaRPr>
          </a:p>
          <a:p>
            <a:pPr algn="just"/>
            <a:r>
              <a:rPr lang="en-US" altLang="en-US" u="sng">
                <a:latin typeface="Arial" charset="0"/>
                <a:cs typeface="Arial" charset="0"/>
              </a:rPr>
              <a:t>Record-keeping and Reporting:</a:t>
            </a:r>
            <a:r>
              <a:rPr lang="en-US" altLang="en-US">
                <a:latin typeface="Arial" charset="0"/>
                <a:cs typeface="Arial" charset="0"/>
              </a:rPr>
              <a:t>  To comply with federal tax rules and maintain tax-exempt status, organizations need to establish some basic record-keeping and reporting procedures and make informative disclosures to their members and donors.  To comply with IRS reporting requirements, records should be kept on: </a:t>
            </a:r>
          </a:p>
          <a:p>
            <a:pPr algn="just"/>
            <a:r>
              <a:rPr lang="en-US" altLang="en-US">
                <a:latin typeface="Symbol" pitchFamily="18" charset="2"/>
                <a:cs typeface="Arial" charset="0"/>
              </a:rPr>
              <a:t>·</a:t>
            </a:r>
            <a:r>
              <a:rPr lang="en-US" altLang="en-US">
                <a:cs typeface="Times New Roman" charset="0"/>
              </a:rPr>
              <a:t>         </a:t>
            </a:r>
            <a:r>
              <a:rPr lang="en-US" altLang="en-US">
                <a:latin typeface="Arial" charset="0"/>
                <a:cs typeface="Arial" charset="0"/>
              </a:rPr>
              <a:t>the total amount of contributions, gifts and grants received </a:t>
            </a:r>
            <a:endParaRPr lang="en-US" altLang="en-US">
              <a:latin typeface="Arial" charset="0"/>
              <a:cs typeface="Times New Roman" charset="0"/>
            </a:endParaRPr>
          </a:p>
          <a:p>
            <a:pPr algn="just"/>
            <a:r>
              <a:rPr lang="en-US" altLang="en-US">
                <a:latin typeface="Symbol" pitchFamily="18" charset="2"/>
                <a:cs typeface="Arial" charset="0"/>
              </a:rPr>
              <a:t>·</a:t>
            </a:r>
            <a:r>
              <a:rPr lang="en-US" altLang="en-US">
                <a:cs typeface="Times New Roman" charset="0"/>
              </a:rPr>
              <a:t>         </a:t>
            </a:r>
            <a:r>
              <a:rPr lang="en-US" altLang="en-US">
                <a:latin typeface="Arial" charset="0"/>
                <a:cs typeface="Arial" charset="0"/>
              </a:rPr>
              <a:t>the names and amounts given by large contributors (individuals whose total contributions during the most recent four years are greater than or equal to 2 percent of the organization’s total contributions over that same period); however, because even a small contributor may become a “large” contributor it is a good idea to keep track of all individual contributors to your organization; and </a:t>
            </a:r>
            <a:endParaRPr lang="en-US" altLang="en-US">
              <a:latin typeface="Arial" charset="0"/>
              <a:cs typeface="Times New Roman" charset="0"/>
            </a:endParaRPr>
          </a:p>
          <a:p>
            <a:pPr algn="just"/>
            <a:r>
              <a:rPr lang="en-US" altLang="en-US">
                <a:latin typeface="Symbol" pitchFamily="18" charset="2"/>
                <a:cs typeface="Arial" charset="0"/>
              </a:rPr>
              <a:t>·</a:t>
            </a:r>
            <a:r>
              <a:rPr lang="en-US" altLang="en-US">
                <a:cs typeface="Times New Roman" charset="0"/>
              </a:rPr>
              <a:t>         </a:t>
            </a:r>
            <a:r>
              <a:rPr lang="en-US" altLang="en-US">
                <a:latin typeface="Arial" charset="0"/>
                <a:cs typeface="Arial" charset="0"/>
              </a:rPr>
              <a:t>how the funds raised are spent, including separating program, administration, and fundraising expenditures. </a:t>
            </a:r>
            <a:endParaRPr lang="en-US" altLang="en-US">
              <a:latin typeface="Arial" charset="0"/>
              <a:cs typeface="Times New Roman" charset="0"/>
            </a:endParaRPr>
          </a:p>
          <a:p>
            <a:pPr algn="just"/>
            <a:r>
              <a:rPr lang="en-US" altLang="en-US" u="sng">
                <a:latin typeface="Arial" charset="0"/>
                <a:cs typeface="Arial" charset="0"/>
              </a:rPr>
              <a:t>Disclosure Statements</a:t>
            </a:r>
            <a:r>
              <a:rPr lang="en-US" altLang="en-US">
                <a:latin typeface="Arial" charset="0"/>
                <a:cs typeface="Arial" charset="0"/>
              </a:rPr>
              <a:t>:  IRS disclosure rules require organizations to inform prospective donors about the extent to which their contributions are legally tax deductible.  Disclosures should be made on membership applications, direct-mail appeals, tickets to fundraising events, etc. </a:t>
            </a:r>
          </a:p>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206483-7B2A-4349-B5A6-123BBCE6594F}" type="slidenum">
              <a:rPr lang="en-US" altLang="en-US"/>
              <a:pPr/>
              <a:t>28</a:t>
            </a:fld>
            <a:endParaRPr lang="en-US" altLang="en-US"/>
          </a:p>
        </p:txBody>
      </p:sp>
      <p:sp>
        <p:nvSpPr>
          <p:cNvPr id="47106" name="Rectangle 2"/>
          <p:cNvSpPr>
            <a:spLocks noChangeArrowheads="1" noTextEdit="1"/>
          </p:cNvSpPr>
          <p:nvPr>
            <p:ph type="sldImg"/>
          </p:nvPr>
        </p:nvSpPr>
        <p:spPr>
          <a:ln/>
        </p:spPr>
      </p:sp>
      <p:sp>
        <p:nvSpPr>
          <p:cNvPr id="47107" name="Rectangle 3"/>
          <p:cNvSpPr>
            <a:spLocks noGrp="1" noChangeArrowheads="1"/>
          </p:cNvSpPr>
          <p:nvPr>
            <p:ph type="body" idx="1"/>
          </p:nvPr>
        </p:nvSpPr>
        <p:spPr/>
        <p:txBody>
          <a:bodyPr/>
          <a:lstStyle/>
          <a:p>
            <a:pPr algn="just"/>
            <a:r>
              <a:rPr lang="en-US" altLang="en-US" b="1">
                <a:latin typeface="Arial" charset="0"/>
                <a:cs typeface="Arial" charset="0"/>
              </a:rPr>
              <a:t>B.  </a:t>
            </a:r>
            <a:r>
              <a:rPr lang="en-US" altLang="en-US" b="1">
                <a:cs typeface="Times New Roman" charset="0"/>
              </a:rPr>
              <a:t>   </a:t>
            </a:r>
            <a:r>
              <a:rPr lang="en-US" altLang="en-US" b="1">
                <a:latin typeface="Arial" charset="0"/>
                <a:cs typeface="Arial" charset="0"/>
              </a:rPr>
              <a:t>Postal Regulations </a:t>
            </a:r>
            <a:endParaRPr lang="en-US" altLang="en-US" b="1" u="sng">
              <a:latin typeface="Arial" charset="0"/>
              <a:cs typeface="Arial" charset="0"/>
            </a:endParaRPr>
          </a:p>
          <a:p>
            <a:pPr algn="just"/>
            <a:r>
              <a:rPr lang="en-US" altLang="en-US">
                <a:latin typeface="Arial" charset="0"/>
                <a:cs typeface="Arial" charset="0"/>
              </a:rPr>
              <a:t>One benefit of attaining the IRS 501(c)(3) classification is reduced postal rates.  The U.S. Postal Service - authorized to spot-check bulk mail and to impose fines if abuses are uncovered - is concerned primarily with two areas: 1) fraudulent or misleading direct-mail pieces and 2) misuse of nonprofit postal permits by allowing the permit to be used in cooperative mailings with for-profit firms.</a:t>
            </a:r>
          </a:p>
          <a:p>
            <a:pPr algn="just"/>
            <a:r>
              <a:rPr lang="en-US" altLang="en-US">
                <a:latin typeface="Arial" charset="0"/>
                <a:cs typeface="Arial" charset="0"/>
              </a:rPr>
              <a:t>The bulk mail coordinator at your local or regional post office is generally very helpful in answering questions bout the proper use of your nonprofit postal permit.</a:t>
            </a:r>
          </a:p>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A5649C-ABD3-4D9E-AE9E-D7D4DBED73D2}" type="slidenum">
              <a:rPr lang="en-US" altLang="en-US"/>
              <a:pPr/>
              <a:t>29</a:t>
            </a:fld>
            <a:endParaRPr lang="en-US" altLang="en-US"/>
          </a:p>
        </p:txBody>
      </p:sp>
      <p:sp>
        <p:nvSpPr>
          <p:cNvPr id="49154" name="Rectangle 2"/>
          <p:cNvSpPr>
            <a:spLocks noChangeArrowheads="1" noTextEdit="1"/>
          </p:cNvSpPr>
          <p:nvPr>
            <p:ph type="sldImg"/>
          </p:nvPr>
        </p:nvSpPr>
        <p:spPr>
          <a:ln/>
        </p:spPr>
      </p:sp>
      <p:sp>
        <p:nvSpPr>
          <p:cNvPr id="49155" name="Rectangle 3"/>
          <p:cNvSpPr>
            <a:spLocks noGrp="1" noChangeArrowheads="1"/>
          </p:cNvSpPr>
          <p:nvPr>
            <p:ph type="body" idx="1"/>
          </p:nvPr>
        </p:nvSpPr>
        <p:spPr/>
        <p:txBody>
          <a:bodyPr/>
          <a:lstStyle/>
          <a:p>
            <a:pPr algn="just"/>
            <a:r>
              <a:rPr lang="en-US" altLang="en-US" sz="1000" b="1">
                <a:latin typeface="Arial" charset="0"/>
                <a:cs typeface="Arial" charset="0"/>
              </a:rPr>
              <a:t>C.</a:t>
            </a:r>
            <a:r>
              <a:rPr lang="en-US" altLang="en-US" sz="1000" b="1">
                <a:cs typeface="Times New Roman" charset="0"/>
              </a:rPr>
              <a:t>     </a:t>
            </a:r>
            <a:r>
              <a:rPr lang="en-US" altLang="en-US" sz="1000" b="1">
                <a:latin typeface="Arial" charset="0"/>
                <a:cs typeface="Arial" charset="0"/>
              </a:rPr>
              <a:t>State Regulations </a:t>
            </a:r>
            <a:endParaRPr lang="en-US" altLang="en-US" sz="1000" b="1" u="sng">
              <a:latin typeface="Arial" charset="0"/>
              <a:cs typeface="Arial" charset="0"/>
            </a:endParaRPr>
          </a:p>
          <a:p>
            <a:pPr algn="just"/>
            <a:r>
              <a:rPr lang="en-US" altLang="en-US" sz="1000" u="sng">
                <a:latin typeface="Arial" charset="0"/>
                <a:cs typeface="Arial" charset="0"/>
              </a:rPr>
              <a:t>Registration:</a:t>
            </a:r>
            <a:r>
              <a:rPr lang="en-US" altLang="en-US" sz="1000">
                <a:latin typeface="Arial" charset="0"/>
                <a:cs typeface="Arial" charset="0"/>
              </a:rPr>
              <a:t>  Perhaps the most difficult and time-consuming requirement - particularly with respect to a fundraising campaign that appeals to residents in a number of states - is complying with the plethora of state and local fundraising laws.  Most of these regulations require organizations to register with each state in which they plan to solicit donations </a:t>
            </a:r>
            <a:r>
              <a:rPr lang="en-US" altLang="en-US" sz="1000" i="1">
                <a:latin typeface="Arial" charset="0"/>
                <a:cs typeface="Arial" charset="0"/>
              </a:rPr>
              <a:t>before</a:t>
            </a:r>
            <a:r>
              <a:rPr lang="en-US" altLang="en-US" sz="1000">
                <a:latin typeface="Arial" charset="0"/>
                <a:cs typeface="Arial" charset="0"/>
              </a:rPr>
              <a:t> they begin soliciting funds.  Information frequently required for registration includes: </a:t>
            </a:r>
          </a:p>
          <a:p>
            <a:pPr algn="just"/>
            <a:r>
              <a:rPr lang="en-US" altLang="en-US" sz="1000">
                <a:latin typeface="Symbol" pitchFamily="18" charset="2"/>
                <a:cs typeface="Arial" charset="0"/>
              </a:rPr>
              <a:t>·</a:t>
            </a:r>
            <a:r>
              <a:rPr lang="en-US" altLang="en-US" sz="1000">
                <a:cs typeface="Times New Roman" charset="0"/>
              </a:rPr>
              <a:t>         </a:t>
            </a:r>
            <a:r>
              <a:rPr lang="en-US" altLang="en-US" sz="1000">
                <a:latin typeface="Arial" charset="0"/>
                <a:cs typeface="Arial" charset="0"/>
              </a:rPr>
              <a:t>names and addresses of officers, directors, and trustees</a:t>
            </a:r>
            <a:endParaRPr lang="en-US" altLang="en-US" sz="1000">
              <a:latin typeface="Arial" charset="0"/>
              <a:cs typeface="Times New Roman" charset="0"/>
            </a:endParaRPr>
          </a:p>
          <a:p>
            <a:pPr algn="just"/>
            <a:r>
              <a:rPr lang="en-US" altLang="en-US" sz="1000">
                <a:latin typeface="Symbol" pitchFamily="18" charset="2"/>
                <a:cs typeface="Arial" charset="0"/>
              </a:rPr>
              <a:t>·</a:t>
            </a:r>
            <a:r>
              <a:rPr lang="en-US" altLang="en-US" sz="1000">
                <a:cs typeface="Times New Roman" charset="0"/>
              </a:rPr>
              <a:t>         </a:t>
            </a:r>
            <a:r>
              <a:rPr lang="en-US" altLang="en-US" sz="1000">
                <a:latin typeface="Arial" charset="0"/>
                <a:cs typeface="Arial" charset="0"/>
              </a:rPr>
              <a:t>a recent financial report</a:t>
            </a:r>
            <a:endParaRPr lang="en-US" altLang="en-US" sz="1000">
              <a:latin typeface="Arial" charset="0"/>
              <a:cs typeface="Times New Roman" charset="0"/>
            </a:endParaRPr>
          </a:p>
          <a:p>
            <a:pPr algn="just"/>
            <a:r>
              <a:rPr lang="en-US" altLang="en-US" sz="1000">
                <a:latin typeface="Symbol" pitchFamily="18" charset="2"/>
                <a:cs typeface="Arial" charset="0"/>
              </a:rPr>
              <a:t>·</a:t>
            </a:r>
            <a:r>
              <a:rPr lang="en-US" altLang="en-US" sz="1000">
                <a:cs typeface="Times New Roman" charset="0"/>
              </a:rPr>
              <a:t>         </a:t>
            </a:r>
            <a:r>
              <a:rPr lang="en-US" altLang="en-US" sz="1000">
                <a:latin typeface="Arial" charset="0"/>
                <a:cs typeface="Arial" charset="0"/>
              </a:rPr>
              <a:t>a description of the organization’s purpose(s) </a:t>
            </a:r>
            <a:endParaRPr lang="en-US" altLang="en-US" sz="1000">
              <a:latin typeface="Arial" charset="0"/>
              <a:cs typeface="Times New Roman" charset="0"/>
            </a:endParaRPr>
          </a:p>
          <a:p>
            <a:pPr algn="just"/>
            <a:r>
              <a:rPr lang="en-US" altLang="en-US" sz="1000">
                <a:latin typeface="Symbol" pitchFamily="18" charset="2"/>
                <a:cs typeface="Arial" charset="0"/>
              </a:rPr>
              <a:t>·</a:t>
            </a:r>
            <a:r>
              <a:rPr lang="en-US" altLang="en-US" sz="1000">
                <a:cs typeface="Times New Roman" charset="0"/>
              </a:rPr>
              <a:t>         </a:t>
            </a:r>
            <a:r>
              <a:rPr lang="en-US" altLang="en-US" sz="1000">
                <a:latin typeface="Arial" charset="0"/>
                <a:cs typeface="Arial" charset="0"/>
              </a:rPr>
              <a:t>information on how the funds are intended to be raised, including whether any outside fundraising professionals or consultants will be used </a:t>
            </a:r>
            <a:endParaRPr lang="en-US" altLang="en-US" sz="1000">
              <a:latin typeface="Arial" charset="0"/>
              <a:cs typeface="Times New Roman" charset="0"/>
            </a:endParaRPr>
          </a:p>
          <a:p>
            <a:pPr algn="just"/>
            <a:r>
              <a:rPr lang="en-US" altLang="en-US" sz="1000" u="sng">
                <a:latin typeface="Arial" charset="0"/>
                <a:cs typeface="Arial" charset="0"/>
              </a:rPr>
              <a:t>Disclosures:</a:t>
            </a:r>
            <a:r>
              <a:rPr lang="en-US" altLang="en-US" sz="1000">
                <a:latin typeface="Arial" charset="0"/>
                <a:cs typeface="Arial" charset="0"/>
              </a:rPr>
              <a:t>  Following registration, organizations often are required to file an annual report with the state.  At the time of solicitation, specific disclosures, such as the fact that information about the charity is on file with the state or that professional fundraisers are being used, is often required.  </a:t>
            </a:r>
          </a:p>
          <a:p>
            <a:pPr algn="just"/>
            <a:r>
              <a:rPr lang="en-US" altLang="en-US" sz="1000">
                <a:latin typeface="Arial" charset="0"/>
                <a:cs typeface="Arial" charset="0"/>
              </a:rPr>
              <a:t>Fundraisers may also be subject to a variety of other state laws, including prohibitions on fraudulent advertising. In some states, a fundraising appeal needs only to be capable of deceiving to violate these laws. More information about these statutes may usually be obtained by contacting the state attorney general’s office. </a:t>
            </a:r>
          </a:p>
          <a:p>
            <a:endParaRPr lang="en-US" altLang="en-US" sz="10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4B572E-2646-4162-8EFE-7D8AD7A1310C}" type="slidenum">
              <a:rPr lang="en-US" altLang="en-US"/>
              <a:pPr/>
              <a:t>30</a:t>
            </a:fld>
            <a:endParaRPr lang="en-US" altLang="en-US"/>
          </a:p>
        </p:txBody>
      </p:sp>
      <p:sp>
        <p:nvSpPr>
          <p:cNvPr id="51202" name="Rectangle 2"/>
          <p:cNvSpPr>
            <a:spLocks noChangeArrowheads="1" noTextEdit="1"/>
          </p:cNvSpPr>
          <p:nvPr>
            <p:ph type="sldImg"/>
          </p:nvPr>
        </p:nvSpPr>
        <p:spPr>
          <a:ln/>
        </p:spPr>
      </p:sp>
      <p:sp>
        <p:nvSpPr>
          <p:cNvPr id="51203" name="Rectangle 3"/>
          <p:cNvSpPr>
            <a:spLocks noGrp="1" noChangeArrowheads="1"/>
          </p:cNvSpPr>
          <p:nvPr>
            <p:ph type="body" idx="1"/>
          </p:nvPr>
        </p:nvSpPr>
        <p:spPr/>
        <p:txBody>
          <a:bodyPr/>
          <a:lstStyle/>
          <a:p>
            <a:pPr algn="just"/>
            <a:r>
              <a:rPr lang="en-US" altLang="en-US" b="1">
                <a:latin typeface="Arial" charset="0"/>
                <a:cs typeface="Arial" charset="0"/>
              </a:rPr>
              <a:t>D.</a:t>
            </a:r>
            <a:r>
              <a:rPr lang="en-US" altLang="en-US" b="1">
                <a:cs typeface="Times New Roman" charset="0"/>
              </a:rPr>
              <a:t>     </a:t>
            </a:r>
            <a:r>
              <a:rPr lang="en-US" altLang="en-US" b="1">
                <a:latin typeface="Arial" charset="0"/>
                <a:cs typeface="Arial" charset="0"/>
              </a:rPr>
              <a:t>Local Regulations </a:t>
            </a:r>
            <a:endParaRPr lang="en-US" altLang="en-US" b="1" u="sng">
              <a:latin typeface="Arial" charset="0"/>
              <a:cs typeface="Arial" charset="0"/>
            </a:endParaRPr>
          </a:p>
          <a:p>
            <a:pPr algn="just"/>
            <a:r>
              <a:rPr lang="en-US" altLang="en-US">
                <a:latin typeface="Arial" charset="0"/>
                <a:cs typeface="Arial" charset="0"/>
              </a:rPr>
              <a:t>Many cities and counties also have registration and disclosure statutes. While it is difficult, if not impossible, for an organization to contact every city and county in which it will solicit funds, it is particularly important to do so if you are conducting a door-to-door solicitation, a raffle or a bingo fundraiser, because these types of activities are frequently subject to special local regulations.  Offices regulating fundraising vary depending on the locality; however, local police, finance, tax, licensing, and commerce departments are often responsible for issuing required permits. </a:t>
            </a:r>
          </a:p>
          <a:p>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C30B8F-B38C-44B3-8D01-75D0F8628C0C}" type="slidenum">
              <a:rPr lang="en-US" altLang="en-US"/>
              <a:pPr/>
              <a:t>32</a:t>
            </a:fld>
            <a:endParaRPr lang="en-US" altLang="en-US"/>
          </a:p>
        </p:txBody>
      </p:sp>
      <p:sp>
        <p:nvSpPr>
          <p:cNvPr id="53250" name="Rectangle 2"/>
          <p:cNvSpPr>
            <a:spLocks noChangeArrowheads="1" noTextEdit="1"/>
          </p:cNvSpPr>
          <p:nvPr>
            <p:ph type="sldImg"/>
          </p:nvPr>
        </p:nvSpPr>
        <p:spPr>
          <a:ln/>
        </p:spPr>
      </p:sp>
      <p:sp>
        <p:nvSpPr>
          <p:cNvPr id="53251" name="Rectangle 3"/>
          <p:cNvSpPr>
            <a:spLocks noGrp="1" noChangeArrowheads="1"/>
          </p:cNvSpPr>
          <p:nvPr>
            <p:ph type="body" idx="1"/>
          </p:nvPr>
        </p:nvSpPr>
        <p:spPr/>
        <p:txBody>
          <a:bodyPr/>
          <a:lstStyle/>
          <a:p>
            <a:pPr algn="just"/>
            <a:r>
              <a:rPr lang="en-US" altLang="en-US" sz="1000" b="1">
                <a:latin typeface="Arial" charset="0"/>
                <a:cs typeface="Arial" charset="0"/>
              </a:rPr>
              <a:t>Grant Proposals </a:t>
            </a:r>
            <a:endParaRPr lang="en-US" altLang="en-US" sz="1000">
              <a:latin typeface="Arial" charset="0"/>
              <a:cs typeface="Arial" charset="0"/>
            </a:endParaRPr>
          </a:p>
          <a:p>
            <a:pPr algn="just"/>
            <a:r>
              <a:rPr lang="en-US" altLang="en-US" sz="1000">
                <a:latin typeface="Arial" charset="0"/>
                <a:cs typeface="Arial" charset="0"/>
              </a:rPr>
              <a:t>Grants can comprise a significant percentage of a nonprofit association’s annual budget.  Although grants can be from a variety of sources (such as foundations or a government entity), most require the same basic information in the grant proposal:   </a:t>
            </a:r>
          </a:p>
          <a:p>
            <a:pPr algn="just"/>
            <a:r>
              <a:rPr lang="en-US" altLang="en-US" sz="1000">
                <a:latin typeface="Arial" charset="0"/>
                <a:cs typeface="Arial" charset="0"/>
              </a:rPr>
              <a:t>1 </a:t>
            </a:r>
            <a:r>
              <a:rPr lang="en-US" altLang="en-US" sz="1000" b="1">
                <a:latin typeface="Arial" charset="0"/>
                <a:cs typeface="Arial" charset="0"/>
              </a:rPr>
              <a:t>Summary:  </a:t>
            </a:r>
            <a:r>
              <a:rPr lang="en-US" altLang="en-US" sz="1000">
                <a:latin typeface="Arial" charset="0"/>
                <a:cs typeface="Arial" charset="0"/>
              </a:rPr>
              <a:t>The summary helps the grantor to quickly understand what you are seeking. </a:t>
            </a:r>
            <a:r>
              <a:rPr lang="en-US" altLang="en-US" sz="1000" i="1">
                <a:latin typeface="Arial" charset="0"/>
                <a:cs typeface="Arial" charset="0"/>
              </a:rPr>
              <a:t> </a:t>
            </a:r>
            <a:endParaRPr lang="en-US" altLang="en-US" sz="1000">
              <a:latin typeface="Arial" charset="0"/>
              <a:cs typeface="Arial" charset="0"/>
            </a:endParaRPr>
          </a:p>
          <a:p>
            <a:pPr algn="just"/>
            <a:r>
              <a:rPr lang="en-US" altLang="en-US" sz="1000">
                <a:latin typeface="Arial" charset="0"/>
                <a:cs typeface="Arial" charset="0"/>
              </a:rPr>
              <a:t>2.</a:t>
            </a:r>
            <a:r>
              <a:rPr lang="en-US" altLang="en-US" sz="1000" b="1">
                <a:latin typeface="Arial" charset="0"/>
                <a:cs typeface="Arial" charset="0"/>
              </a:rPr>
              <a:t>Organizational Information:  </a:t>
            </a:r>
            <a:r>
              <a:rPr lang="en-US" altLang="en-US" sz="1000">
                <a:latin typeface="Arial" charset="0"/>
                <a:cs typeface="Arial" charset="0"/>
              </a:rPr>
              <a:t>In a few paragraphs, explain what your organization does and why the grantor can trust it to use the requested funds responsibly and effectively.  Be thorough, even if you know the grantor well or have received funding from them before.  </a:t>
            </a:r>
          </a:p>
          <a:p>
            <a:pPr algn="just"/>
            <a:r>
              <a:rPr lang="en-US" altLang="en-US" sz="1000">
                <a:latin typeface="Arial" charset="0"/>
                <a:cs typeface="Arial" charset="0"/>
              </a:rPr>
              <a:t>3. </a:t>
            </a:r>
            <a:r>
              <a:rPr lang="en-US" altLang="en-US" sz="1000" b="1">
                <a:latin typeface="Arial" charset="0"/>
                <a:cs typeface="Arial" charset="0"/>
              </a:rPr>
              <a:t>Problem/Need/Situation Description:</a:t>
            </a:r>
            <a:r>
              <a:rPr lang="en-US" altLang="en-US" sz="1000" i="1">
                <a:latin typeface="Arial" charset="0"/>
                <a:cs typeface="Arial" charset="0"/>
              </a:rPr>
              <a:t>  </a:t>
            </a:r>
            <a:r>
              <a:rPr lang="en-US" altLang="en-US" sz="1000">
                <a:latin typeface="Arial" charset="0"/>
                <a:cs typeface="Arial" charset="0"/>
              </a:rPr>
              <a:t>This is the main section of your proposal, where you must convince the grantor that what you propose to do is important and that your organization is the right one to do it.  Explain why the issue is important and what research you did to learn about possible solutions.  </a:t>
            </a:r>
          </a:p>
          <a:p>
            <a:pPr algn="just"/>
            <a:r>
              <a:rPr lang="en-US" altLang="en-US" sz="1000">
                <a:latin typeface="Arial" charset="0"/>
                <a:cs typeface="Arial" charset="0"/>
              </a:rPr>
              <a:t>4. </a:t>
            </a:r>
            <a:r>
              <a:rPr lang="en-US" altLang="en-US" sz="1000" b="1">
                <a:latin typeface="Arial" charset="0"/>
                <a:cs typeface="Arial" charset="0"/>
              </a:rPr>
              <a:t>Work Plan/Specific Activities:</a:t>
            </a:r>
            <a:r>
              <a:rPr lang="en-US" altLang="en-US" sz="1000">
                <a:latin typeface="Arial" charset="0"/>
                <a:cs typeface="Arial" charset="0"/>
              </a:rPr>
              <a:t>  Specifically indicate what your organization plans to do about the problem you described in #3.  Include: target audience; activities you are designing; planning that has already taken place; status of your research activities; who will actually do the work you have described, and why they are qualified to do it; when the project will take place, and the projected start and end dates; and the location where the project will be carried out. </a:t>
            </a:r>
          </a:p>
          <a:p>
            <a:pPr algn="just"/>
            <a:r>
              <a:rPr lang="en-US" altLang="en-US" sz="1000">
                <a:latin typeface="Arial" charset="0"/>
                <a:cs typeface="Arial" charset="0"/>
              </a:rPr>
              <a:t>5. </a:t>
            </a:r>
            <a:r>
              <a:rPr lang="en-US" altLang="en-US" sz="1000" b="1">
                <a:latin typeface="Arial" charset="0"/>
                <a:cs typeface="Arial" charset="0"/>
              </a:rPr>
              <a:t>Outcomes/Impact of Activities:</a:t>
            </a:r>
            <a:r>
              <a:rPr lang="en-US" altLang="en-US" sz="1000" i="1">
                <a:latin typeface="Arial" charset="0"/>
                <a:cs typeface="Arial" charset="0"/>
              </a:rPr>
              <a:t>  </a:t>
            </a:r>
            <a:r>
              <a:rPr lang="en-US" altLang="en-US" sz="1000">
                <a:latin typeface="Arial" charset="0"/>
                <a:cs typeface="Arial" charset="0"/>
              </a:rPr>
              <a:t>Tell the grantor how you expect the project to affect the targeted population.</a:t>
            </a:r>
          </a:p>
          <a:p>
            <a:pPr algn="just"/>
            <a:r>
              <a:rPr lang="en-US" altLang="en-US" sz="1000">
                <a:latin typeface="Arial" charset="0"/>
                <a:cs typeface="Times New Roman" charset="0"/>
              </a:rPr>
              <a:t>6. </a:t>
            </a:r>
            <a:r>
              <a:rPr lang="en-US" altLang="en-US" sz="1000" b="1">
                <a:latin typeface="Arial" charset="0"/>
                <a:cs typeface="Times New Roman" charset="0"/>
              </a:rPr>
              <a:t>Other Funding:</a:t>
            </a:r>
            <a:r>
              <a:rPr lang="en-US" altLang="en-US" sz="1000" i="1">
                <a:latin typeface="Arial" charset="0"/>
                <a:cs typeface="Times New Roman" charset="0"/>
              </a:rPr>
              <a:t>  </a:t>
            </a:r>
            <a:r>
              <a:rPr lang="en-US" altLang="en-US" sz="1000">
                <a:latin typeface="Arial" charset="0"/>
                <a:cs typeface="Times New Roman" charset="0"/>
              </a:rPr>
              <a:t>Indicate any committed funds you will receive from other sources.  Many funders do not wish to be the sole support for a project.    </a:t>
            </a:r>
          </a:p>
          <a:p>
            <a:pPr algn="just"/>
            <a:r>
              <a:rPr lang="en-US" altLang="en-US" sz="1000">
                <a:latin typeface="Arial" charset="0"/>
                <a:cs typeface="Times New Roman" charset="0"/>
              </a:rPr>
              <a:t>7.</a:t>
            </a:r>
            <a:r>
              <a:rPr lang="en-US" altLang="en-US" sz="1000">
                <a:cs typeface="Times New Roman" charset="0"/>
              </a:rPr>
              <a:t> </a:t>
            </a:r>
            <a:r>
              <a:rPr lang="en-US" altLang="en-US" sz="1000" b="1">
                <a:latin typeface="Arial" charset="0"/>
                <a:cs typeface="Times New Roman" charset="0"/>
              </a:rPr>
              <a:t>Future Funding:</a:t>
            </a:r>
            <a:r>
              <a:rPr lang="en-US" altLang="en-US" sz="1000" i="1">
                <a:latin typeface="Arial" charset="0"/>
                <a:cs typeface="Times New Roman" charset="0"/>
              </a:rPr>
              <a:t>  </a:t>
            </a:r>
            <a:r>
              <a:rPr lang="en-US" altLang="en-US" sz="1000">
                <a:latin typeface="Arial" charset="0"/>
                <a:cs typeface="Times New Roman" charset="0"/>
              </a:rPr>
              <a:t>Indicate whether this is a pilot project with a limited timeline, or one that has the potential to be carried out into the future.  If it is the latter, indicate how you plan to fund the project in the long-term. </a:t>
            </a:r>
          </a:p>
          <a:p>
            <a:pPr algn="just"/>
            <a:r>
              <a:rPr lang="en-US" altLang="en-US" sz="1000">
                <a:latin typeface="Arial" charset="0"/>
                <a:cs typeface="Times New Roman" charset="0"/>
              </a:rPr>
              <a:t>8.</a:t>
            </a:r>
            <a:r>
              <a:rPr lang="en-US" altLang="en-US" sz="1000">
                <a:cs typeface="Times New Roman" charset="0"/>
              </a:rPr>
              <a:t> </a:t>
            </a:r>
            <a:r>
              <a:rPr lang="en-US" altLang="en-US" sz="1000" b="1">
                <a:latin typeface="Arial" charset="0"/>
                <a:cs typeface="Times New Roman" charset="0"/>
              </a:rPr>
              <a:t>Evaluation:</a:t>
            </a:r>
            <a:r>
              <a:rPr lang="en-US" altLang="en-US" sz="1000" i="1">
                <a:latin typeface="Arial" charset="0"/>
                <a:cs typeface="Times New Roman" charset="0"/>
              </a:rPr>
              <a:t>  </a:t>
            </a:r>
            <a:r>
              <a:rPr lang="en-US" altLang="en-US" sz="1000">
                <a:latin typeface="Arial" charset="0"/>
                <a:cs typeface="Times New Roman" charset="0"/>
              </a:rPr>
              <a:t>Decide how you will evaluate the impact of your project.  Include what records you will keep or data you will collect, and how you will use that data.   </a:t>
            </a:r>
          </a:p>
          <a:p>
            <a:pPr algn="just"/>
            <a:r>
              <a:rPr lang="en-US" altLang="en-US" sz="1000">
                <a:latin typeface="Arial" charset="0"/>
                <a:cs typeface="Times New Roman" charset="0"/>
              </a:rPr>
              <a:t>9.</a:t>
            </a:r>
            <a:r>
              <a:rPr lang="en-US" altLang="en-US" sz="1000">
                <a:cs typeface="Times New Roman" charset="0"/>
              </a:rPr>
              <a:t> </a:t>
            </a:r>
            <a:r>
              <a:rPr lang="en-US" altLang="en-US" sz="1000" b="1">
                <a:latin typeface="Arial" charset="0"/>
                <a:cs typeface="Times New Roman" charset="0"/>
              </a:rPr>
              <a:t>Budget:</a:t>
            </a:r>
            <a:r>
              <a:rPr lang="en-US" altLang="en-US" sz="1000" i="1">
                <a:latin typeface="Arial" charset="0"/>
                <a:cs typeface="Times New Roman" charset="0"/>
              </a:rPr>
              <a:t>  </a:t>
            </a:r>
            <a:r>
              <a:rPr lang="en-US" altLang="en-US" sz="1000">
                <a:latin typeface="Arial" charset="0"/>
                <a:cs typeface="Times New Roman" charset="0"/>
              </a:rPr>
              <a:t>Indicate how much your project will cost by attaching a short budget showing estimated expenses and income.  The expenses portion should include personnel expenses, direct project expenses, and administrative or overhead expenses.  Income should include earned income and contributed income.  </a:t>
            </a:r>
          </a:p>
          <a:p>
            <a:pPr algn="just"/>
            <a:r>
              <a:rPr lang="en-US" altLang="en-US" sz="1000">
                <a:latin typeface="Arial" charset="0"/>
                <a:cs typeface="Times New Roman" charset="0"/>
              </a:rPr>
              <a:t>10.</a:t>
            </a:r>
            <a:r>
              <a:rPr lang="en-US" altLang="en-US" sz="1000">
                <a:cs typeface="Times New Roman" charset="0"/>
              </a:rPr>
              <a:t> </a:t>
            </a:r>
            <a:r>
              <a:rPr lang="en-US" altLang="en-US" sz="1000" b="1">
                <a:latin typeface="Arial" charset="0"/>
                <a:cs typeface="Times New Roman" charset="0"/>
              </a:rPr>
              <a:t>Additional Materials:</a:t>
            </a:r>
            <a:r>
              <a:rPr lang="en-US" altLang="en-US" sz="1000" i="1">
                <a:latin typeface="Arial" charset="0"/>
                <a:cs typeface="Times New Roman" charset="0"/>
              </a:rPr>
              <a:t>  </a:t>
            </a:r>
            <a:r>
              <a:rPr lang="en-US" altLang="en-US" sz="1000">
                <a:latin typeface="Arial" charset="0"/>
                <a:cs typeface="Times New Roman" charset="0"/>
              </a:rPr>
              <a:t>Grantors are likely to request the following: IRS letter proving that your organization is tax-exempt; List of your Board of Directors and their affiliations; Financial statement from your last fiscal year; Budget for your current fiscal year; Budget for your next fiscal year, if you are within a few months of that new year.  </a:t>
            </a:r>
          </a:p>
          <a:p>
            <a:pPr algn="just"/>
            <a:r>
              <a:rPr lang="en-US" altLang="en-US" sz="1000">
                <a:latin typeface="Arial" charset="0"/>
                <a:cs typeface="Times New Roman" charset="0"/>
              </a:rPr>
              <a:t>11.</a:t>
            </a:r>
            <a:r>
              <a:rPr lang="en-US" altLang="en-US" sz="1000">
                <a:cs typeface="Times New Roman" charset="0"/>
              </a:rPr>
              <a:t> </a:t>
            </a:r>
            <a:r>
              <a:rPr lang="en-US" altLang="en-US" sz="1000" b="1">
                <a:latin typeface="Arial" charset="0"/>
                <a:cs typeface="Times New Roman" charset="0"/>
              </a:rPr>
              <a:t>Putting It All Together:  </a:t>
            </a:r>
            <a:r>
              <a:rPr lang="en-US" altLang="en-US" sz="1000">
                <a:latin typeface="Arial" charset="0"/>
                <a:cs typeface="Times New Roman" charset="0"/>
              </a:rPr>
              <a:t>Compile all of this information into a single document with a cover sheet and cover letter.  You may need to have your Board President sign the cover sheet or letter.  </a:t>
            </a:r>
            <a:endParaRPr lang="en-US" altLang="en-US" sz="1000">
              <a:latin typeface="Arial" charset="0"/>
              <a:cs typeface="Arial" charset="0"/>
            </a:endParaRPr>
          </a:p>
          <a:p>
            <a:endParaRPr lang="en-US" altLang="en-US" sz="100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8D051D-F16E-4E50-8972-8338FEDD413C}" type="slidenum">
              <a:rPr lang="en-US" altLang="en-US"/>
              <a:pPr/>
              <a:t>34</a:t>
            </a:fld>
            <a:endParaRPr lang="en-US" altLang="en-US"/>
          </a:p>
        </p:txBody>
      </p:sp>
      <p:sp>
        <p:nvSpPr>
          <p:cNvPr id="64514" name="Rectangle 2"/>
          <p:cNvSpPr>
            <a:spLocks noChangeArrowheads="1" noTextEdit="1"/>
          </p:cNvSpPr>
          <p:nvPr>
            <p:ph type="sldImg"/>
          </p:nvPr>
        </p:nvSpPr>
        <p:spPr>
          <a:ln/>
        </p:spPr>
      </p:sp>
      <p:sp>
        <p:nvSpPr>
          <p:cNvPr id="64515" name="Rectangle 3"/>
          <p:cNvSpPr>
            <a:spLocks noGrp="1" noChangeArrowheads="1"/>
          </p:cNvSpPr>
          <p:nvPr>
            <p:ph type="body" idx="1"/>
          </p:nvPr>
        </p:nvSpPr>
        <p:spPr/>
        <p:txBody>
          <a:bodyPr/>
          <a:lstStyle/>
          <a:p>
            <a:r>
              <a:rPr lang="en-US" altLang="en-US"/>
              <a:t>These sources were paraphrased in portions of this presentation, and are wonderful resources for any of the participants who might be interested in learning more about the topics introduced in this presentation.</a:t>
            </a:r>
          </a:p>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1A3337-4B69-43F1-82C5-3B02D9869F46}" type="slidenum">
              <a:rPr lang="en-US" altLang="en-US"/>
              <a:pPr/>
              <a:t>3</a:t>
            </a:fld>
            <a:endParaRPr lang="en-US" altLang="en-US"/>
          </a:p>
        </p:txBody>
      </p:sp>
      <p:sp>
        <p:nvSpPr>
          <p:cNvPr id="8194" name="Rectangle 2"/>
          <p:cNvSpPr>
            <a:spLocks noChangeArrowheads="1" noTextEdit="1"/>
          </p:cNvSpPr>
          <p:nvPr>
            <p:ph type="sldImg"/>
          </p:nvPr>
        </p:nvSpPr>
        <p:spPr>
          <a:ln/>
        </p:spPr>
      </p:sp>
      <p:sp>
        <p:nvSpPr>
          <p:cNvPr id="8195" name="Rectangle 3"/>
          <p:cNvSpPr>
            <a:spLocks noGrp="1" noChangeArrowheads="1"/>
          </p:cNvSpPr>
          <p:nvPr>
            <p:ph type="body" idx="1"/>
          </p:nvPr>
        </p:nvSpPr>
        <p:spPr/>
        <p:txBody>
          <a:bodyPr/>
          <a:lstStyle/>
          <a:p>
            <a:pPr marL="228600" indent="-228600"/>
            <a:r>
              <a:rPr lang="en-US" altLang="en-US" b="1">
                <a:latin typeface="Arial" charset="0"/>
                <a:cs typeface="Arial" charset="0"/>
              </a:rPr>
              <a:t>PART I: ASSOCIATION FINANCES </a:t>
            </a:r>
            <a:endParaRPr lang="en-US" altLang="en-US" b="1">
              <a:latin typeface="Arial" charset="0"/>
              <a:cs typeface="Times New Roman" charset="0"/>
            </a:endParaRPr>
          </a:p>
          <a:p>
            <a:pPr marL="228600" indent="-228600"/>
            <a:r>
              <a:rPr lang="en-US" altLang="en-US" u="sng">
                <a:latin typeface="Arial" charset="0"/>
                <a:cs typeface="Arial" charset="0"/>
              </a:rPr>
              <a:t>Primary Aspects of Nonprofit Financial Planning:</a:t>
            </a:r>
          </a:p>
          <a:p>
            <a:pPr marL="228600" indent="-228600">
              <a:buFontTx/>
              <a:buAutoNum type="alphaUcPeriod"/>
            </a:pPr>
            <a:r>
              <a:rPr lang="en-US" altLang="en-US">
                <a:latin typeface="Arial" charset="0"/>
                <a:cs typeface="Arial" charset="0"/>
              </a:rPr>
              <a:t>Strategic Planning </a:t>
            </a:r>
          </a:p>
          <a:p>
            <a:pPr marL="228600" indent="-228600"/>
            <a:r>
              <a:rPr lang="en-US" altLang="en-US">
                <a:latin typeface="Arial" charset="0"/>
                <a:cs typeface="Arial" charset="0"/>
              </a:rPr>
              <a:t>B. Resource Allocation</a:t>
            </a:r>
          </a:p>
          <a:p>
            <a:pPr marL="228600" indent="-228600"/>
            <a:r>
              <a:rPr lang="en-US" altLang="en-US">
                <a:latin typeface="Arial" charset="0"/>
                <a:cs typeface="Arial" charset="0"/>
              </a:rPr>
              <a:t>C. Budgeting</a:t>
            </a:r>
          </a:p>
          <a:p>
            <a:pPr marL="228600" indent="-228600"/>
            <a:r>
              <a:rPr lang="en-US" altLang="en-US">
                <a:latin typeface="Arial" charset="0"/>
                <a:cs typeface="Arial" charset="0"/>
              </a:rPr>
              <a:t>D. Financial Controls </a:t>
            </a:r>
          </a:p>
          <a:p>
            <a:pPr marL="228600" indent="-228600"/>
            <a:r>
              <a:rPr lang="en-US" altLang="en-US" b="1">
                <a:latin typeface="Arial" charset="0"/>
                <a:cs typeface="Arial" charset="0"/>
              </a:rPr>
              <a:t> </a:t>
            </a:r>
            <a:endParaRPr lang="en-US" altLang="en-US" b="1">
              <a:latin typeface="Arial" charset="0"/>
              <a:cs typeface="Times New Roman" charset="0"/>
            </a:endParaRPr>
          </a:p>
          <a:p>
            <a:pPr marL="228600" indent="-228600" algn="just"/>
            <a:r>
              <a:rPr lang="en-US" altLang="en-US">
                <a:latin typeface="Arial" charset="0"/>
                <a:cs typeface="Arial" charset="0"/>
              </a:rPr>
              <a:t>Understanding the relationship between planning, resource allocation, and budgeting is critical to the effective management of finances and financial planning.  </a:t>
            </a:r>
            <a:endParaRPr lang="en-US" altLang="en-US" b="1">
              <a:latin typeface="Arial" charset="0"/>
              <a:cs typeface="Times New Roman" charset="0"/>
            </a:endParaRPr>
          </a:p>
          <a:p>
            <a:pPr marL="228600" indent="-228600"/>
            <a:endParaRPr lang="en-US" altLang="en-US">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C8B0B0-248D-4CB4-8027-8723A6A85096}" type="slidenum">
              <a:rPr lang="en-US" altLang="en-US"/>
              <a:pPr/>
              <a:t>4</a:t>
            </a:fld>
            <a:endParaRPr lang="en-US" altLang="en-US"/>
          </a:p>
        </p:txBody>
      </p:sp>
      <p:sp>
        <p:nvSpPr>
          <p:cNvPr id="10242" name="Rectangle 2"/>
          <p:cNvSpPr>
            <a:spLocks noChangeArrowheads="1" noTextEdit="1"/>
          </p:cNvSpPr>
          <p:nvPr>
            <p:ph type="sldImg"/>
          </p:nvPr>
        </p:nvSpPr>
        <p:spPr>
          <a:ln/>
        </p:spPr>
      </p:sp>
      <p:sp>
        <p:nvSpPr>
          <p:cNvPr id="10243" name="Rectangle 3"/>
          <p:cNvSpPr>
            <a:spLocks noGrp="1" noChangeArrowheads="1"/>
          </p:cNvSpPr>
          <p:nvPr>
            <p:ph type="body" idx="1"/>
          </p:nvPr>
        </p:nvSpPr>
        <p:spPr/>
        <p:txBody>
          <a:bodyPr/>
          <a:lstStyle/>
          <a:p>
            <a:pPr algn="just"/>
            <a:r>
              <a:rPr lang="en-US" altLang="en-US">
                <a:latin typeface="Arial" charset="0"/>
                <a:cs typeface="Arial" charset="0"/>
              </a:rPr>
              <a:t>A.</a:t>
            </a:r>
            <a:r>
              <a:rPr lang="en-US" altLang="en-US">
                <a:cs typeface="Times New Roman" charset="0"/>
              </a:rPr>
              <a:t>     </a:t>
            </a:r>
            <a:r>
              <a:rPr lang="en-US" altLang="en-US" u="sng">
                <a:latin typeface="Arial" charset="0"/>
                <a:cs typeface="Arial" charset="0"/>
              </a:rPr>
              <a:t>Strategic Planning</a:t>
            </a:r>
            <a:endParaRPr lang="en-US" altLang="en-US" b="1">
              <a:latin typeface="Verdana" pitchFamily="34" charset="0"/>
              <a:cs typeface="Times New Roman" charset="0"/>
            </a:endParaRPr>
          </a:p>
          <a:p>
            <a:pPr algn="just">
              <a:buFontTx/>
              <a:buChar char="•"/>
            </a:pPr>
            <a:r>
              <a:rPr lang="en-US" altLang="en-US">
                <a:latin typeface="Arial" charset="0"/>
                <a:cs typeface="Arial" charset="0"/>
              </a:rPr>
              <a:t>The most critical element in strategic planning is program and development.  </a:t>
            </a:r>
          </a:p>
          <a:p>
            <a:pPr algn="just">
              <a:buFontTx/>
              <a:buChar char="•"/>
            </a:pPr>
            <a:r>
              <a:rPr lang="en-US" altLang="en-US">
                <a:latin typeface="Arial" charset="0"/>
                <a:cs typeface="Arial" charset="0"/>
              </a:rPr>
              <a:t>In terms of resource development, there are two basic objectives: financial stability and self-sufficiency.  </a:t>
            </a:r>
          </a:p>
          <a:p>
            <a:pPr algn="just">
              <a:buFontTx/>
              <a:buChar char="•"/>
            </a:pPr>
            <a:r>
              <a:rPr lang="en-US" altLang="en-US">
                <a:latin typeface="Arial" charset="0"/>
                <a:cs typeface="Arial" charset="0"/>
              </a:rPr>
              <a:t>All too often there is a tendency among organizations to develop programs in </a:t>
            </a:r>
            <a:r>
              <a:rPr lang="en-US" altLang="en-US" i="1">
                <a:latin typeface="Arial" charset="0"/>
                <a:cs typeface="Arial" charset="0"/>
              </a:rPr>
              <a:t>response</a:t>
            </a:r>
            <a:r>
              <a:rPr lang="en-US" altLang="en-US">
                <a:latin typeface="Arial" charset="0"/>
                <a:cs typeface="Arial" charset="0"/>
              </a:rPr>
              <a:t> to funding; as a result, organizations often find themselves out of focus and vulnerable to financial fluctuations in other organizations.  </a:t>
            </a:r>
          </a:p>
          <a:p>
            <a:pPr algn="just">
              <a:buFontTx/>
              <a:buChar char="•"/>
            </a:pPr>
            <a:r>
              <a:rPr lang="en-US" altLang="en-US">
                <a:latin typeface="Arial" charset="0"/>
                <a:cs typeface="Arial" charset="0"/>
              </a:rPr>
              <a:t>To guard against this, association Board and management must be able to clearly identify the organization’s mission and program priorities.  Only then should it search for resources to fund those programs.    </a:t>
            </a:r>
            <a:endParaRPr lang="en-US" altLang="en-US" b="1">
              <a:latin typeface="Verdana" pitchFamily="34" charset="0"/>
              <a:cs typeface="Times New Roman" charset="0"/>
            </a:endParaRPr>
          </a:p>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DFC285-BF88-42D5-BB25-B94FC9C10103}" type="slidenum">
              <a:rPr lang="en-US" altLang="en-US"/>
              <a:pPr/>
              <a:t>5</a:t>
            </a:fld>
            <a:endParaRPr lang="en-US" altLang="en-US"/>
          </a:p>
        </p:txBody>
      </p:sp>
      <p:sp>
        <p:nvSpPr>
          <p:cNvPr id="12290" name="Rectangle 2"/>
          <p:cNvSpPr>
            <a:spLocks noChangeArrowheads="1" noTextEdit="1"/>
          </p:cNvSpPr>
          <p:nvPr>
            <p:ph type="sldImg"/>
          </p:nvPr>
        </p:nvSpPr>
        <p:spPr>
          <a:ln/>
        </p:spPr>
      </p:sp>
      <p:sp>
        <p:nvSpPr>
          <p:cNvPr id="12291" name="Rectangle 3"/>
          <p:cNvSpPr>
            <a:spLocks noGrp="1" noChangeArrowheads="1"/>
          </p:cNvSpPr>
          <p:nvPr>
            <p:ph type="body" idx="1"/>
          </p:nvPr>
        </p:nvSpPr>
        <p:spPr/>
        <p:txBody>
          <a:bodyPr/>
          <a:lstStyle/>
          <a:p>
            <a:pPr algn="just"/>
            <a:r>
              <a:rPr lang="en-US" altLang="en-US" sz="1000" u="sng">
                <a:latin typeface="Arial" charset="0"/>
                <a:cs typeface="Arial" charset="0"/>
              </a:rPr>
              <a:t>Resource Allocation</a:t>
            </a:r>
            <a:r>
              <a:rPr lang="en-US" altLang="en-US" sz="1000" b="1">
                <a:latin typeface="Arial" charset="0"/>
                <a:cs typeface="Arial" charset="0"/>
              </a:rPr>
              <a:t> </a:t>
            </a:r>
            <a:endParaRPr lang="en-US" altLang="en-US" sz="1000" b="1">
              <a:latin typeface="Arial" charset="0"/>
              <a:cs typeface="Times New Roman" charset="0"/>
            </a:endParaRPr>
          </a:p>
          <a:p>
            <a:pPr algn="just"/>
            <a:r>
              <a:rPr lang="en-US" altLang="en-US" sz="1000">
                <a:latin typeface="Arial" charset="0"/>
                <a:cs typeface="Arial" charset="0"/>
              </a:rPr>
              <a:t>Determining the allocation of funds between organizational overhead (the cost of running the organization) and other activities, such as fundraising and program management, is difficult and often results in various formulas from association to association.  </a:t>
            </a:r>
          </a:p>
          <a:p>
            <a:pPr algn="just"/>
            <a:r>
              <a:rPr lang="en-US" altLang="en-US" sz="1000">
                <a:latin typeface="Arial" charset="0"/>
                <a:cs typeface="Arial" charset="0"/>
              </a:rPr>
              <a:t>Making this determination is complicated for several reasons.  First, there is no universal formula for calculating overhead.  For example, many associations consider the Executive Director's salary to be overhead, while others would argue that since the Executive deals primarily with program-related issues and is essential to the success of the organization, their salary is a program expense. Second, there are no generally accepted standards for what levels are acceptable.  Many effective nonprofit organizations spend anywhere from 5% to 30% of their funds on overhead, so there really is no “ideal” amount.  </a:t>
            </a:r>
          </a:p>
          <a:p>
            <a:r>
              <a:rPr lang="en-US" altLang="en-US" sz="1000">
                <a:latin typeface="Arial" charset="0"/>
                <a:cs typeface="Arial" charset="0"/>
              </a:rPr>
              <a:t>Here are some additional factors to consider when evaluating expenditures:</a:t>
            </a:r>
          </a:p>
          <a:p>
            <a:pPr algn="just">
              <a:buFontTx/>
              <a:buChar char="•"/>
            </a:pPr>
            <a:r>
              <a:rPr lang="en-US" altLang="en-US" sz="1000" i="1">
                <a:latin typeface="Arial" charset="0"/>
                <a:cs typeface="Arial" charset="0"/>
              </a:rPr>
              <a:t>What is the mission of the nonprofit?</a:t>
            </a:r>
            <a:r>
              <a:rPr lang="en-US" altLang="en-US" sz="1000">
                <a:latin typeface="Arial" charset="0"/>
                <a:cs typeface="Arial" charset="0"/>
              </a:rPr>
              <a:t> Some activities are labor-intensive and require a high level of staffing.  It is not necessarily more efficient to use volunteers to provide such services, since volunteers require management and supervision.  When evaluating effectiveness, it is important to understand the organization’s nature and purpose. An operating foundation, for example, may look hopelessly inefficient at first glance, until you realize that it exists to carry out programs, not to give away money. </a:t>
            </a:r>
            <a:endParaRPr lang="en-US" altLang="en-US" sz="1000">
              <a:latin typeface="Arial" charset="0"/>
            </a:endParaRPr>
          </a:p>
          <a:p>
            <a:pPr algn="just">
              <a:buFontTx/>
              <a:buChar char="•"/>
            </a:pPr>
            <a:r>
              <a:rPr lang="en-US" altLang="en-US" sz="1000" i="1">
                <a:latin typeface="Arial" charset="0"/>
                <a:cs typeface="Arial" charset="0"/>
              </a:rPr>
              <a:t>In what type of environment does the organization operate?</a:t>
            </a:r>
            <a:r>
              <a:rPr lang="en-US" altLang="en-US" sz="1000">
                <a:latin typeface="Arial" charset="0"/>
                <a:cs typeface="Arial" charset="0"/>
              </a:rPr>
              <a:t> Two organizations with identical missions might have very different cost structures if one operates downtown and the other serves a distant suburb.  Does the organization's level of overhead expenses seem reasonable given its location, the number of people it is serving, and the manner in which it is providing services? </a:t>
            </a:r>
            <a:endParaRPr lang="en-US" altLang="en-US" sz="1000">
              <a:latin typeface="Arial" charset="0"/>
            </a:endParaRPr>
          </a:p>
          <a:p>
            <a:pPr algn="just">
              <a:buFontTx/>
              <a:buChar char="•"/>
            </a:pPr>
            <a:r>
              <a:rPr lang="en-US" altLang="en-US" sz="1000" i="1">
                <a:latin typeface="Arial" charset="0"/>
                <a:cs typeface="Arial" charset="0"/>
              </a:rPr>
              <a:t>How does the organization raise money?</a:t>
            </a:r>
            <a:r>
              <a:rPr lang="en-US" altLang="en-US" sz="1000">
                <a:latin typeface="Arial" charset="0"/>
                <a:cs typeface="Arial" charset="0"/>
              </a:rPr>
              <a:t> Some methods of fund-raising are simply more expensive than others.  An organization that raises most of its money through direct mail or special events may have higher fund-raising costs than a nonprofit that relies primarily on large grants.  Also, in evaluating fund-raising effectiveness, some activities are important for their educational value and their ability to involve greater numbers of people with the organization.  These are intangible benefits that do not show up on a balance sheet. </a:t>
            </a:r>
            <a:endParaRPr lang="en-US" altLang="en-US" sz="1000">
              <a:latin typeface="Arial" charset="0"/>
            </a:endParaRPr>
          </a:p>
          <a:p>
            <a:endParaRPr lang="en-US" altLang="en-US" sz="100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794A27-3CCC-4D89-8F25-DC7342C451C6}" type="slidenum">
              <a:rPr lang="en-US" altLang="en-US"/>
              <a:pPr/>
              <a:t>6</a:t>
            </a:fld>
            <a:endParaRPr lang="en-US" altLang="en-US"/>
          </a:p>
        </p:txBody>
      </p:sp>
      <p:sp>
        <p:nvSpPr>
          <p:cNvPr id="14338" name="Rectangle 2"/>
          <p:cNvSpPr>
            <a:spLocks noChangeArrowheads="1" noTextEdit="1"/>
          </p:cNvSpPr>
          <p:nvPr>
            <p:ph type="sldImg"/>
          </p:nvPr>
        </p:nvSpPr>
        <p:spPr>
          <a:ln/>
        </p:spPr>
      </p:sp>
      <p:sp>
        <p:nvSpPr>
          <p:cNvPr id="14339" name="Rectangle 3"/>
          <p:cNvSpPr>
            <a:spLocks noGrp="1" noChangeArrowheads="1"/>
          </p:cNvSpPr>
          <p:nvPr>
            <p:ph type="body" idx="1"/>
          </p:nvPr>
        </p:nvSpPr>
        <p:spPr/>
        <p:txBody>
          <a:bodyPr/>
          <a:lstStyle/>
          <a:p>
            <a:pPr algn="just"/>
            <a:r>
              <a:rPr lang="en-US" altLang="en-US">
                <a:latin typeface="Arial" charset="0"/>
                <a:cs typeface="Arial" charset="0"/>
              </a:rPr>
              <a:t>C.</a:t>
            </a:r>
            <a:r>
              <a:rPr lang="en-US" altLang="en-US">
                <a:cs typeface="Times New Roman" charset="0"/>
              </a:rPr>
              <a:t>    </a:t>
            </a:r>
            <a:r>
              <a:rPr lang="en-US" altLang="en-US" u="sng">
                <a:latin typeface="Arial" charset="0"/>
                <a:cs typeface="Arial" charset="0"/>
              </a:rPr>
              <a:t>Budgeting</a:t>
            </a:r>
          </a:p>
          <a:p>
            <a:pPr algn="just"/>
            <a:r>
              <a:rPr lang="en-US" altLang="en-US">
                <a:latin typeface="Arial" charset="0"/>
                <a:cs typeface="Times New Roman" charset="0"/>
              </a:rPr>
              <a:t>Budgeting allows an organization to state its organizational plan in financial terms, while also allowing management and Board members to monitor the use of resources.  Budgeting Guidelines:</a:t>
            </a:r>
          </a:p>
          <a:p>
            <a:pPr algn="just">
              <a:buFontTx/>
              <a:buChar char="•"/>
            </a:pPr>
            <a:r>
              <a:rPr lang="en-US" altLang="en-US" b="1">
                <a:latin typeface="Arial" charset="0"/>
                <a:cs typeface="Arial" charset="0"/>
              </a:rPr>
              <a:t>Identify the organization’s</a:t>
            </a:r>
            <a:r>
              <a:rPr lang="en-US" altLang="en-US">
                <a:latin typeface="Arial" charset="0"/>
                <a:cs typeface="Arial" charset="0"/>
              </a:rPr>
              <a:t> </a:t>
            </a:r>
            <a:r>
              <a:rPr lang="en-US" altLang="en-US" b="1">
                <a:latin typeface="Arial" charset="0"/>
                <a:cs typeface="Arial" charset="0"/>
              </a:rPr>
              <a:t>short term and long term capital requirements</a:t>
            </a:r>
            <a:r>
              <a:rPr lang="en-US" altLang="en-US">
                <a:latin typeface="Arial" charset="0"/>
                <a:cs typeface="Arial" charset="0"/>
              </a:rPr>
              <a:t> as a basis for identifying strategies to ensure financial mobility. </a:t>
            </a:r>
            <a:endParaRPr lang="en-US" altLang="en-US">
              <a:latin typeface="Arial" charset="0"/>
              <a:cs typeface="Times New Roman" charset="0"/>
            </a:endParaRPr>
          </a:p>
          <a:p>
            <a:pPr algn="just">
              <a:buFontTx/>
              <a:buChar char="•"/>
            </a:pPr>
            <a:r>
              <a:rPr lang="en-US" altLang="en-US" b="1">
                <a:latin typeface="Arial" charset="0"/>
                <a:cs typeface="Arial" charset="0"/>
              </a:rPr>
              <a:t>Perform cost-benefit analyses of alternative courses</a:t>
            </a:r>
            <a:r>
              <a:rPr lang="en-US" altLang="en-US">
                <a:latin typeface="Arial" charset="0"/>
                <a:cs typeface="Arial" charset="0"/>
              </a:rPr>
              <a:t> of action and rank program and administrative options accordingly.  </a:t>
            </a:r>
            <a:endParaRPr lang="en-US" altLang="en-US">
              <a:latin typeface="Arial" charset="0"/>
              <a:cs typeface="Times New Roman" charset="0"/>
            </a:endParaRPr>
          </a:p>
          <a:p>
            <a:pPr algn="just">
              <a:buFontTx/>
              <a:buChar char="•"/>
            </a:pPr>
            <a:r>
              <a:rPr lang="en-US" altLang="en-US">
                <a:latin typeface="Arial" charset="0"/>
                <a:cs typeface="Arial" charset="0"/>
              </a:rPr>
              <a:t>Design program or operational objectives to accomplish strategic goals </a:t>
            </a:r>
            <a:r>
              <a:rPr lang="en-US" altLang="en-US" b="1">
                <a:latin typeface="Arial" charset="0"/>
                <a:cs typeface="Arial" charset="0"/>
              </a:rPr>
              <a:t>relative to available resources</a:t>
            </a:r>
            <a:r>
              <a:rPr lang="en-US" altLang="en-US">
                <a:latin typeface="Arial" charset="0"/>
                <a:cs typeface="Arial" charset="0"/>
              </a:rPr>
              <a:t>.  </a:t>
            </a:r>
            <a:endParaRPr lang="en-US" altLang="en-US">
              <a:latin typeface="Arial" charset="0"/>
              <a:cs typeface="Times New Roman" charset="0"/>
            </a:endParaRPr>
          </a:p>
          <a:p>
            <a:pPr algn="just">
              <a:buFontTx/>
              <a:buChar char="•"/>
            </a:pPr>
            <a:r>
              <a:rPr lang="en-US" altLang="en-US">
                <a:latin typeface="Arial" charset="0"/>
                <a:cs typeface="Arial" charset="0"/>
              </a:rPr>
              <a:t>Budget allocated resources over a </a:t>
            </a:r>
            <a:r>
              <a:rPr lang="en-US" altLang="en-US" b="1">
                <a:latin typeface="Arial" charset="0"/>
                <a:cs typeface="Arial" charset="0"/>
              </a:rPr>
              <a:t>reasonable operating period</a:t>
            </a:r>
            <a:r>
              <a:rPr lang="en-US" altLang="en-US">
                <a:latin typeface="Arial" charset="0"/>
                <a:cs typeface="Arial" charset="0"/>
              </a:rPr>
              <a:t> as a basis for controlling and monitoring results.  </a:t>
            </a:r>
            <a:endParaRPr lang="en-US" altLang="en-US">
              <a:latin typeface="Arial" charset="0"/>
              <a:cs typeface="Times New Roman" charset="0"/>
            </a:endParaRPr>
          </a:p>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09A69D-43AD-4EBD-BF97-2EFB25DA1E78}" type="slidenum">
              <a:rPr lang="en-US" altLang="en-US"/>
              <a:pPr/>
              <a:t>7</a:t>
            </a:fld>
            <a:endParaRPr lang="en-US" altLang="en-US"/>
          </a:p>
        </p:txBody>
      </p:sp>
      <p:sp>
        <p:nvSpPr>
          <p:cNvPr id="16386" name="Rectangle 2"/>
          <p:cNvSpPr>
            <a:spLocks noChangeArrowheads="1" noTextEdit="1"/>
          </p:cNvSpPr>
          <p:nvPr>
            <p:ph type="sldImg"/>
          </p:nvPr>
        </p:nvSpPr>
        <p:spPr>
          <a:ln/>
        </p:spPr>
      </p:sp>
      <p:sp>
        <p:nvSpPr>
          <p:cNvPr id="16387" name="Rectangle 3"/>
          <p:cNvSpPr>
            <a:spLocks noGrp="1" noChangeArrowheads="1"/>
          </p:cNvSpPr>
          <p:nvPr>
            <p:ph type="body" idx="1"/>
          </p:nvPr>
        </p:nvSpPr>
        <p:spPr/>
        <p:txBody>
          <a:bodyPr/>
          <a:lstStyle/>
          <a:p>
            <a:pPr marL="228600" indent="-228600" algn="just">
              <a:buFontTx/>
              <a:buAutoNum type="alphaUcPeriod" startAt="3"/>
            </a:pPr>
            <a:r>
              <a:rPr lang="en-US" altLang="en-US" u="sng">
                <a:latin typeface="Arial" charset="0"/>
                <a:cs typeface="Arial" charset="0"/>
              </a:rPr>
              <a:t>Financial Controls </a:t>
            </a:r>
            <a:endParaRPr lang="en-US" altLang="en-US"/>
          </a:p>
          <a:p>
            <a:pPr marL="228600" indent="-228600" algn="just"/>
            <a:r>
              <a:rPr lang="en-US" altLang="en-US">
                <a:latin typeface="Arial" charset="0"/>
                <a:cs typeface="Times New Roman" charset="0"/>
              </a:rPr>
              <a:t>The basic objectives of financial controls are safeguarding the organization’s assets and ensuring the reliability of financial records and reports.  An effective financial control system comprises a set of procedures that minimize the likelihood of misuse of assets or errors in accounting.  An organization’s financial control system should exhibit the following characteristics:</a:t>
            </a:r>
          </a:p>
          <a:p>
            <a:pPr marL="228600" indent="-228600" algn="just">
              <a:buFontTx/>
              <a:buAutoNum type="alphaLcPeriod"/>
            </a:pPr>
            <a:r>
              <a:rPr lang="en-US" altLang="en-US">
                <a:latin typeface="Arial" charset="0"/>
                <a:cs typeface="Arial" charset="0"/>
              </a:rPr>
              <a:t>Competent, trustworthy personnel with clear lines of authority and responsibility. </a:t>
            </a:r>
            <a:endParaRPr lang="en-US" altLang="en-US"/>
          </a:p>
          <a:p>
            <a:pPr marL="228600" indent="-228600" algn="just">
              <a:buFontTx/>
              <a:buAutoNum type="alphaLcPeriod"/>
            </a:pPr>
            <a:r>
              <a:rPr lang="en-US" altLang="en-US">
                <a:latin typeface="Arial" charset="0"/>
                <a:cs typeface="Arial" charset="0"/>
              </a:rPr>
              <a:t>Adequate segregation of duties. </a:t>
            </a:r>
            <a:endParaRPr lang="en-US" altLang="en-US"/>
          </a:p>
          <a:p>
            <a:pPr marL="228600" indent="-228600" algn="just">
              <a:buFontTx/>
              <a:buAutoNum type="alphaLcPeriod"/>
            </a:pPr>
            <a:r>
              <a:rPr lang="en-US" altLang="en-US">
                <a:latin typeface="Arial" charset="0"/>
                <a:cs typeface="Arial" charset="0"/>
              </a:rPr>
              <a:t>Proper procedures for authorization. </a:t>
            </a:r>
            <a:endParaRPr lang="en-US" altLang="en-US"/>
          </a:p>
          <a:p>
            <a:pPr marL="228600" indent="-228600" algn="just">
              <a:buFontTx/>
              <a:buAutoNum type="alphaLcPeriod"/>
            </a:pPr>
            <a:r>
              <a:rPr lang="en-US" altLang="en-US">
                <a:latin typeface="Arial" charset="0"/>
                <a:cs typeface="Arial" charset="0"/>
              </a:rPr>
              <a:t>Proper procedures for recordkeeping. </a:t>
            </a:r>
            <a:endParaRPr lang="en-US" altLang="en-US"/>
          </a:p>
          <a:p>
            <a:pPr marL="228600" indent="-228600" algn="just">
              <a:buFontTx/>
              <a:buAutoNum type="alphaLcPeriod"/>
            </a:pPr>
            <a:r>
              <a:rPr lang="en-US" altLang="en-US">
                <a:latin typeface="Arial" charset="0"/>
                <a:cs typeface="Arial" charset="0"/>
              </a:rPr>
              <a:t>Physical control over assets and records. </a:t>
            </a:r>
            <a:endParaRPr lang="en-US" altLang="en-US"/>
          </a:p>
          <a:p>
            <a:pPr marL="228600" indent="-228600" algn="just">
              <a:buFontTx/>
              <a:buAutoNum type="alphaLcPeriod"/>
            </a:pPr>
            <a:r>
              <a:rPr lang="en-US" altLang="en-US">
                <a:latin typeface="Arial" charset="0"/>
                <a:cs typeface="Arial" charset="0"/>
              </a:rPr>
              <a:t>Independent checks on performance. </a:t>
            </a:r>
            <a:endParaRPr lang="en-US" altLang="en-US"/>
          </a:p>
          <a:p>
            <a:pPr marL="228600" indent="-228600" algn="just">
              <a:buFontTx/>
              <a:buAutoNum type="alphaLcPeriod"/>
            </a:pPr>
            <a:r>
              <a:rPr lang="en-US" altLang="en-US">
                <a:latin typeface="Arial" charset="0"/>
                <a:cs typeface="Arial" charset="0"/>
              </a:rPr>
              <a:t>Complete and accurate documentation and a sufficient audit trail.  </a:t>
            </a:r>
            <a:endParaRPr lang="en-US" altLang="en-US"/>
          </a:p>
          <a:p>
            <a:pPr marL="228600" indent="-228600"/>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21F14F-2D71-45EA-95D6-5F02EAB3A7D5}" type="slidenum">
              <a:rPr lang="en-US" altLang="en-US"/>
              <a:pPr/>
              <a:t>8</a:t>
            </a:fld>
            <a:endParaRPr lang="en-US" altLang="en-US"/>
          </a:p>
        </p:txBody>
      </p:sp>
      <p:sp>
        <p:nvSpPr>
          <p:cNvPr id="55298" name="Rectangle 2"/>
          <p:cNvSpPr>
            <a:spLocks noChangeArrowheads="1" noTextEdit="1"/>
          </p:cNvSpPr>
          <p:nvPr>
            <p:ph type="sldImg"/>
          </p:nvPr>
        </p:nvSpPr>
        <p:spPr>
          <a:ln/>
        </p:spPr>
      </p:sp>
      <p:sp>
        <p:nvSpPr>
          <p:cNvPr id="55299" name="Rectangle 3"/>
          <p:cNvSpPr>
            <a:spLocks noGrp="1" noChangeArrowheads="1"/>
          </p:cNvSpPr>
          <p:nvPr>
            <p:ph type="body" idx="1"/>
          </p:nvPr>
        </p:nvSpPr>
        <p:spPr/>
        <p:txBody>
          <a:bodyPr/>
          <a:lstStyle/>
          <a:p>
            <a:r>
              <a:rPr lang="en-US" altLang="en-US"/>
              <a:t>Discussion questions will appear throughout this presentation, intended for use by instructors to keep the audience involved and participating in the training seminar.  However, instructors may choose to present all of the information first, then break into groups to answer discussion questions at the end of the presentation.</a:t>
            </a:r>
          </a:p>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66D7B2-7BB2-448F-8920-7095EECDEC04}" type="slidenum">
              <a:rPr lang="en-US" altLang="en-US"/>
              <a:pPr/>
              <a:t>9</a:t>
            </a:fld>
            <a:endParaRPr lang="en-US" altLang="en-US"/>
          </a:p>
        </p:txBody>
      </p:sp>
      <p:sp>
        <p:nvSpPr>
          <p:cNvPr id="18434" name="Rectangle 2"/>
          <p:cNvSpPr>
            <a:spLocks noChangeArrowheads="1" noTextEdit="1"/>
          </p:cNvSpPr>
          <p:nvPr>
            <p:ph type="sldImg"/>
          </p:nvPr>
        </p:nvSpPr>
        <p:spPr>
          <a:ln/>
        </p:spPr>
      </p:sp>
      <p:sp>
        <p:nvSpPr>
          <p:cNvPr id="18435" name="Rectangle 3"/>
          <p:cNvSpPr>
            <a:spLocks noGrp="1" noChangeArrowheads="1"/>
          </p:cNvSpPr>
          <p:nvPr>
            <p:ph type="body" idx="1"/>
          </p:nvPr>
        </p:nvSpPr>
        <p:spPr/>
        <p:txBody>
          <a:bodyPr/>
          <a:lstStyle/>
          <a:p>
            <a:pPr marL="228600" indent="-228600" algn="just"/>
            <a:r>
              <a:rPr lang="en-US" altLang="en-US" b="1">
                <a:latin typeface="Arial" charset="0"/>
                <a:cs typeface="Arial" charset="0"/>
              </a:rPr>
              <a:t>Cash Management for Nonprofit Associations</a:t>
            </a:r>
          </a:p>
          <a:p>
            <a:pPr marL="228600" indent="-228600" algn="just"/>
            <a:r>
              <a:rPr lang="en-US" altLang="en-US" b="1" u="sng">
                <a:latin typeface="Arial" charset="0"/>
                <a:cs typeface="Arial" charset="0"/>
              </a:rPr>
              <a:t>Key Events in Establishing an Annual Budget </a:t>
            </a:r>
          </a:p>
          <a:p>
            <a:pPr marL="228600" indent="-228600"/>
            <a:r>
              <a:rPr lang="en-US" altLang="en-US">
                <a:latin typeface="Arial" charset="0"/>
                <a:cs typeface="Times New Roman" charset="0"/>
              </a:rPr>
              <a:t> </a:t>
            </a:r>
          </a:p>
          <a:p>
            <a:pPr marL="228600" indent="-228600" algn="just">
              <a:buFontTx/>
              <a:buAutoNum type="arabicPeriod"/>
            </a:pPr>
            <a:r>
              <a:rPr lang="en-US" altLang="en-US">
                <a:latin typeface="Arial" charset="0"/>
                <a:cs typeface="Arial" charset="0"/>
              </a:rPr>
              <a:t>Re-evaluate organization mission. </a:t>
            </a:r>
            <a:endParaRPr lang="en-US" altLang="en-US"/>
          </a:p>
          <a:p>
            <a:pPr marL="228600" indent="-228600" algn="just">
              <a:buFontTx/>
              <a:buAutoNum type="arabicPeriod"/>
            </a:pPr>
            <a:r>
              <a:rPr lang="en-US" altLang="en-US">
                <a:latin typeface="Arial" charset="0"/>
                <a:cs typeface="Arial" charset="0"/>
              </a:rPr>
              <a:t>Develop long-range objectives. </a:t>
            </a:r>
            <a:endParaRPr lang="en-US" altLang="en-US"/>
          </a:p>
          <a:p>
            <a:pPr marL="228600" indent="-228600" algn="just">
              <a:buFontTx/>
              <a:buAutoNum type="arabicPeriod"/>
            </a:pPr>
            <a:r>
              <a:rPr lang="en-US" altLang="en-US">
                <a:latin typeface="Arial" charset="0"/>
                <a:cs typeface="Arial" charset="0"/>
              </a:rPr>
              <a:t>Prioritize long-range objectives in terms of both programs and organizational goals, and identify options for accomplishing them. </a:t>
            </a:r>
            <a:endParaRPr lang="en-US" altLang="en-US"/>
          </a:p>
          <a:p>
            <a:pPr marL="228600" indent="-228600" algn="just">
              <a:buFontTx/>
              <a:buAutoNum type="arabicPeriod"/>
            </a:pPr>
            <a:r>
              <a:rPr lang="en-US" altLang="en-US">
                <a:latin typeface="Arial" charset="0"/>
                <a:cs typeface="Arial" charset="0"/>
              </a:rPr>
              <a:t>Evaluate existing programs and consider new programs.</a:t>
            </a:r>
            <a:endParaRPr lang="en-US" altLang="en-US"/>
          </a:p>
          <a:p>
            <a:pPr marL="228600" indent="-228600" algn="just">
              <a:buFontTx/>
              <a:buAutoNum type="arabicPeriod"/>
            </a:pPr>
            <a:r>
              <a:rPr lang="en-US" altLang="en-US">
                <a:latin typeface="Arial" charset="0"/>
                <a:cs typeface="Arial" charset="0"/>
              </a:rPr>
              <a:t>Determine short and long-term financial requirements. </a:t>
            </a:r>
          </a:p>
          <a:p>
            <a:pPr marL="228600" indent="-228600" algn="just"/>
            <a:r>
              <a:rPr lang="en-US" altLang="en-US">
                <a:latin typeface="Arial" charset="0"/>
                <a:cs typeface="Times New Roman" charset="0"/>
              </a:rPr>
              <a:t>The best predictor of costs is what has been experienced in preceding years.  The most appropriate basis for estimating costs is through program planning, which identifies the resources required to accomplish program goals.  Rather than assuming the organization can simply add a certain percentage increase over the previous year’s budget, a more precise budget can be developed when each aspect of a program’s budget is reevaluated for the upcoming fiscal year.  In addition, varying economic conditions, uncertainty, and seasonality should be given thought when estimating costs.  </a:t>
            </a:r>
          </a:p>
          <a:p>
            <a:pPr marL="228600" indent="-228600" algn="just"/>
            <a:r>
              <a:rPr lang="en-US" altLang="en-US">
                <a:latin typeface="Arial" charset="0"/>
                <a:cs typeface="Arial" charset="0"/>
              </a:rPr>
              <a:t>6. Perform a cost-benefit analysis of alternative program and administrative options and rank accordingly.</a:t>
            </a:r>
            <a:endParaRPr lang="en-US" altLang="en-US"/>
          </a:p>
          <a:p>
            <a:pPr marL="228600" indent="-228600"/>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altLang="en-US"/>
          </a:p>
        </p:txBody>
      </p:sp>
      <p:sp>
        <p:nvSpPr>
          <p:cNvPr id="19" name="Footer Placeholder 18"/>
          <p:cNvSpPr>
            <a:spLocks noGrp="1"/>
          </p:cNvSpPr>
          <p:nvPr>
            <p:ph type="ftr" sz="quarter" idx="11"/>
          </p:nvPr>
        </p:nvSpPr>
        <p:spPr/>
        <p:txBody>
          <a:bodyPr/>
          <a:lstStyle/>
          <a:p>
            <a:endParaRPr lang="en-US" altLang="en-US"/>
          </a:p>
        </p:txBody>
      </p:sp>
      <p:sp>
        <p:nvSpPr>
          <p:cNvPr id="27" name="Slide Number Placeholder 26"/>
          <p:cNvSpPr>
            <a:spLocks noGrp="1"/>
          </p:cNvSpPr>
          <p:nvPr>
            <p:ph type="sldNum" sz="quarter" idx="12"/>
          </p:nvPr>
        </p:nvSpPr>
        <p:spPr/>
        <p:txBody>
          <a:bodyPr/>
          <a:lstStyle/>
          <a:p>
            <a:fld id="{51CCD3C4-7AF5-4A69-95B3-597ED4D507E3}" type="slidenum">
              <a:rPr lang="en-US" altLang="en-US" smtClean="0"/>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A3F7065C-66DF-4777-B100-1C745E2035B2}" type="slidenum">
              <a:rPr lang="en-US" altLang="en-US" smtClean="0"/>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B26D3F1F-BC5F-4A04-8637-323A8FED8BFA}" type="slidenum">
              <a:rPr lang="en-US" altLang="en-US" smtClean="0"/>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08A70180-51C0-4EC9-8EE7-BBA4DE3FB956}" type="slidenum">
              <a:rPr lang="en-US" altLang="en-US" smtClean="0"/>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7B0BAC25-4CD4-44A9-8618-BBFC6A7826D2}" type="slidenum">
              <a:rPr lang="en-US" altLang="en-US" smtClean="0"/>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58C1D5D3-217A-4818-ABB5-616051E90B00}" type="slidenum">
              <a:rPr lang="en-US" altLang="en-US" smtClean="0"/>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6F0AB8B4-19BA-48E6-BC45-2ECABC9B7976}" type="slidenum">
              <a:rPr lang="en-US" altLang="en-US" smtClean="0"/>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7568810D-075A-4725-8639-1F91ECD33B32}" type="slidenum">
              <a:rPr lang="en-US" altLang="en-US" smtClean="0"/>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4815967F-033E-4F4C-9925-D3BDF95D26A7}" type="slidenum">
              <a:rPr lang="en-US" altLang="en-US" smtClean="0"/>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50DC3661-AEBD-4224-9BED-FCD0CA0EA58E}" type="slidenum">
              <a:rPr lang="en-US" altLang="en-US" smtClean="0"/>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a:xfrm>
            <a:off x="8077200" y="6356350"/>
            <a:ext cx="609600" cy="365125"/>
          </a:xfrm>
        </p:spPr>
        <p:txBody>
          <a:bodyPr/>
          <a:lstStyle/>
          <a:p>
            <a:fld id="{6B744254-0054-41CA-B0AD-EF124ACEF3A7}" type="slidenum">
              <a:rPr lang="en-US" altLang="en-US" smtClean="0"/>
              <a:pPr/>
              <a:t>‹#›</a:t>
            </a:fld>
            <a:endParaRPr lang="en-US" alt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lt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lt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E8F190F-5F1E-4141-B96E-F0F2C0687D24}" type="slidenum">
              <a:rPr lang="en-US" altLang="en-US" smtClean="0"/>
              <a:pPr/>
              <a:t>‹#›</a:t>
            </a:fld>
            <a:endParaRPr lang="en-US" alt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aicpa.or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boardsource.org/"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hyperlink" Target="http://www.nonprofitlaw.com/"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990600"/>
            <a:ext cx="7772400" cy="2438400"/>
          </a:xfrm>
        </p:spPr>
        <p:txBody>
          <a:bodyPr>
            <a:normAutofit fontScale="90000"/>
          </a:bodyPr>
          <a:lstStyle/>
          <a:p>
            <a:r>
              <a:rPr lang="en-US" altLang="en-US" dirty="0" smtClean="0"/>
              <a:t>Board Training Kits: </a:t>
            </a:r>
            <a:r>
              <a:rPr lang="en-US" altLang="en-US" dirty="0"/>
              <a:t/>
            </a:r>
            <a:br>
              <a:rPr lang="en-US" altLang="en-US" dirty="0"/>
            </a:br>
            <a:r>
              <a:rPr lang="en-US" altLang="en-US" dirty="0" smtClean="0"/>
              <a:t> #8 Nonprofit </a:t>
            </a:r>
            <a:r>
              <a:rPr lang="en-US" altLang="en-US" dirty="0"/>
              <a:t>Association </a:t>
            </a:r>
            <a:br>
              <a:rPr lang="en-US" altLang="en-US" dirty="0"/>
            </a:br>
            <a:r>
              <a:rPr lang="en-US" altLang="en-US" dirty="0"/>
              <a:t>Finances &amp; Fundraising</a:t>
            </a:r>
          </a:p>
        </p:txBody>
      </p:sp>
      <p:sp>
        <p:nvSpPr>
          <p:cNvPr id="2051" name="Rectangle 3"/>
          <p:cNvSpPr>
            <a:spLocks noGrp="1" noChangeArrowheads="1"/>
          </p:cNvSpPr>
          <p:nvPr>
            <p:ph type="subTitle" idx="1"/>
          </p:nvPr>
        </p:nvSpPr>
        <p:spPr>
          <a:xfrm>
            <a:off x="1066800" y="3886200"/>
            <a:ext cx="6934200" cy="1752600"/>
          </a:xfrm>
        </p:spPr>
        <p:txBody>
          <a:bodyPr/>
          <a:lstStyle/>
          <a:p>
            <a:r>
              <a:rPr lang="en-US" altLang="en-US"/>
              <a:t>Presented by the </a:t>
            </a:r>
          </a:p>
          <a:p>
            <a:r>
              <a:rPr lang="en-US" altLang="en-US"/>
              <a:t>Southern Early Childhood Association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a:bodyPr>
          <a:lstStyle/>
          <a:p>
            <a:r>
              <a:rPr lang="en-US" altLang="en-US" sz="4400" dirty="0"/>
              <a:t>Cash Management for Nonprofits</a:t>
            </a:r>
          </a:p>
        </p:txBody>
      </p:sp>
      <p:sp>
        <p:nvSpPr>
          <p:cNvPr id="19459" name="Rectangle 3"/>
          <p:cNvSpPr>
            <a:spLocks noGrp="1" noChangeArrowheads="1"/>
          </p:cNvSpPr>
          <p:nvPr>
            <p:ph idx="1"/>
          </p:nvPr>
        </p:nvSpPr>
        <p:spPr/>
        <p:txBody>
          <a:bodyPr/>
          <a:lstStyle/>
          <a:p>
            <a:pPr>
              <a:buFontTx/>
              <a:buNone/>
            </a:pPr>
            <a:r>
              <a:rPr lang="en-US" altLang="en-US" u="sng"/>
              <a:t>Key Events in Establishing an Annual Budget</a:t>
            </a:r>
          </a:p>
          <a:p>
            <a:pPr>
              <a:buFontTx/>
              <a:buNone/>
            </a:pPr>
            <a:r>
              <a:rPr lang="en-US" altLang="en-US" sz="2800"/>
              <a:t>7. Design programs based on resources </a:t>
            </a:r>
          </a:p>
          <a:p>
            <a:pPr>
              <a:buFontTx/>
              <a:buNone/>
            </a:pPr>
            <a:r>
              <a:rPr lang="en-US" altLang="en-US" sz="2800"/>
              <a:t>8. Develop and disseminate budget guidelines </a:t>
            </a:r>
          </a:p>
          <a:p>
            <a:pPr>
              <a:buFontTx/>
              <a:buNone/>
            </a:pPr>
            <a:r>
              <a:rPr lang="en-US" altLang="en-US" sz="2800"/>
              <a:t>9. Prepare specific program budgets </a:t>
            </a:r>
          </a:p>
          <a:p>
            <a:pPr>
              <a:buFontTx/>
              <a:buNone/>
            </a:pPr>
            <a:r>
              <a:rPr lang="en-US" altLang="en-US" sz="2800"/>
              <a:t>10. Develop capital, revenue and operational budgets</a:t>
            </a:r>
          </a:p>
          <a:p>
            <a:pPr>
              <a:buFontTx/>
              <a:buNone/>
            </a:pPr>
            <a:r>
              <a:rPr lang="en-US" altLang="en-US" sz="2800"/>
              <a:t>11. Review ALL budgets and make adjustments </a:t>
            </a:r>
          </a:p>
          <a:p>
            <a:pPr>
              <a:buFontTx/>
              <a:buNone/>
            </a:pPr>
            <a:r>
              <a:rPr lang="en-US" altLang="en-US" sz="2800"/>
              <a:t>12. Board should review and approve budget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ltLang="en-US"/>
              <a:t>* DISCUSSION *</a:t>
            </a:r>
          </a:p>
        </p:txBody>
      </p:sp>
      <p:sp>
        <p:nvSpPr>
          <p:cNvPr id="56323" name="Rectangle 3"/>
          <p:cNvSpPr>
            <a:spLocks noGrp="1" noChangeArrowheads="1"/>
          </p:cNvSpPr>
          <p:nvPr>
            <p:ph idx="1"/>
          </p:nvPr>
        </p:nvSpPr>
        <p:spPr/>
        <p:txBody>
          <a:bodyPr/>
          <a:lstStyle/>
          <a:p>
            <a:r>
              <a:rPr lang="en-US" altLang="en-US"/>
              <a:t>Who is responsible for formulating your organization’s annual budget?  </a:t>
            </a:r>
          </a:p>
          <a:p>
            <a:r>
              <a:rPr lang="en-US" altLang="en-US"/>
              <a:t>Who has oversight over the budget process? </a:t>
            </a:r>
          </a:p>
          <a:p>
            <a:r>
              <a:rPr lang="en-US" altLang="en-US"/>
              <a:t>Are there any “key events” in the budget cycle that are being overlooked by your organization?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r>
              <a:rPr lang="en-US" altLang="en-US" sz="4000" b="1"/>
              <a:t>The Importance of Profits for Nonprofits</a:t>
            </a:r>
            <a:r>
              <a:rPr lang="en-US" altLang="en-US"/>
              <a:t> </a:t>
            </a:r>
          </a:p>
        </p:txBody>
      </p:sp>
      <p:sp>
        <p:nvSpPr>
          <p:cNvPr id="21507" name="Rectangle 3"/>
          <p:cNvSpPr>
            <a:spLocks noGrp="1" noChangeArrowheads="1"/>
          </p:cNvSpPr>
          <p:nvPr>
            <p:ph idx="1"/>
          </p:nvPr>
        </p:nvSpPr>
        <p:spPr/>
        <p:txBody>
          <a:bodyPr/>
          <a:lstStyle/>
          <a:p>
            <a:pPr>
              <a:lnSpc>
                <a:spcPct val="90000"/>
              </a:lnSpc>
            </a:pPr>
            <a:r>
              <a:rPr lang="en-US" altLang="en-US"/>
              <a:t>Build a reserve fund to insulate the organization from ups and downs </a:t>
            </a:r>
          </a:p>
          <a:p>
            <a:pPr>
              <a:lnSpc>
                <a:spcPct val="90000"/>
              </a:lnSpc>
            </a:pPr>
            <a:r>
              <a:rPr lang="en-US" altLang="en-US"/>
              <a:t>Easiest way to build this fund is to operate at a surplus </a:t>
            </a:r>
          </a:p>
          <a:p>
            <a:pPr>
              <a:lnSpc>
                <a:spcPct val="90000"/>
              </a:lnSpc>
            </a:pPr>
            <a:r>
              <a:rPr lang="en-US" altLang="en-US"/>
              <a:t>Level of reserves needed depends on the organization’s goals and responsibilities </a:t>
            </a:r>
          </a:p>
          <a:p>
            <a:pPr>
              <a:lnSpc>
                <a:spcPct val="90000"/>
              </a:lnSpc>
            </a:pPr>
            <a:r>
              <a:rPr lang="en-US" altLang="en-US"/>
              <a:t>Reserves allow for more flexibility than other funding options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ltLang="en-US"/>
              <a:t>* DISCUSSION *</a:t>
            </a:r>
          </a:p>
        </p:txBody>
      </p:sp>
      <p:sp>
        <p:nvSpPr>
          <p:cNvPr id="57347" name="Rectangle 3"/>
          <p:cNvSpPr>
            <a:spLocks noGrp="1" noChangeArrowheads="1"/>
          </p:cNvSpPr>
          <p:nvPr>
            <p:ph idx="1"/>
          </p:nvPr>
        </p:nvSpPr>
        <p:spPr/>
        <p:txBody>
          <a:bodyPr/>
          <a:lstStyle/>
          <a:p>
            <a:r>
              <a:rPr lang="en-US" altLang="en-US"/>
              <a:t>Does your organization place emphasis on earning profits each fiscal year?</a:t>
            </a:r>
          </a:p>
          <a:p>
            <a:r>
              <a:rPr lang="en-US" altLang="en-US"/>
              <a:t>If so, what is done with those profits? </a:t>
            </a:r>
          </a:p>
          <a:p>
            <a:r>
              <a:rPr lang="en-US" altLang="en-US"/>
              <a:t>If not, does your organization maintain a contingency plan to protect itself in the event of a fiscal emergency?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sz="3600" b="1"/>
              <a:t>Financial Responsibilities of Association Boards of Directors</a:t>
            </a:r>
            <a:r>
              <a:rPr lang="en-US" altLang="en-US" sz="3600"/>
              <a:t> </a:t>
            </a:r>
          </a:p>
        </p:txBody>
      </p:sp>
      <p:sp>
        <p:nvSpPr>
          <p:cNvPr id="23555" name="Rectangle 3"/>
          <p:cNvSpPr>
            <a:spLocks noGrp="1" noChangeArrowheads="1"/>
          </p:cNvSpPr>
          <p:nvPr>
            <p:ph idx="1"/>
          </p:nvPr>
        </p:nvSpPr>
        <p:spPr/>
        <p:txBody>
          <a:bodyPr/>
          <a:lstStyle/>
          <a:p>
            <a:r>
              <a:rPr lang="en-US" altLang="en-US"/>
              <a:t>Ensure the organization’s financial health</a:t>
            </a:r>
          </a:p>
          <a:p>
            <a:r>
              <a:rPr lang="en-US" altLang="en-US"/>
              <a:t>Provide budget and expenditure oversight </a:t>
            </a:r>
          </a:p>
          <a:p>
            <a:r>
              <a:rPr lang="en-US" altLang="en-US"/>
              <a:t>Stay abreast of all significant financial issues </a:t>
            </a:r>
          </a:p>
          <a:p>
            <a:r>
              <a:rPr lang="en-US" altLang="en-US"/>
              <a:t>Allow association staff to handle day-to-day financial decisions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152400"/>
            <a:ext cx="8001000" cy="838200"/>
          </a:xfrm>
        </p:spPr>
        <p:txBody>
          <a:bodyPr/>
          <a:lstStyle/>
          <a:p>
            <a:r>
              <a:rPr lang="en-US" altLang="en-US" sz="3200" b="1" u="sng"/>
              <a:t>Key Financial Questions for Board Members</a:t>
            </a:r>
            <a:r>
              <a:rPr lang="en-US" altLang="en-US"/>
              <a:t> </a:t>
            </a:r>
          </a:p>
        </p:txBody>
      </p:sp>
      <p:sp>
        <p:nvSpPr>
          <p:cNvPr id="25603" name="Rectangle 3"/>
          <p:cNvSpPr>
            <a:spLocks noGrp="1" noChangeArrowheads="1"/>
          </p:cNvSpPr>
          <p:nvPr>
            <p:ph idx="1"/>
          </p:nvPr>
        </p:nvSpPr>
        <p:spPr>
          <a:xfrm>
            <a:off x="685800" y="1143000"/>
            <a:ext cx="7772400" cy="4953000"/>
          </a:xfrm>
        </p:spPr>
        <p:txBody>
          <a:bodyPr>
            <a:normAutofit fontScale="92500"/>
          </a:bodyPr>
          <a:lstStyle/>
          <a:p>
            <a:pPr marL="609600" indent="-609600">
              <a:lnSpc>
                <a:spcPct val="90000"/>
              </a:lnSpc>
              <a:buFontTx/>
              <a:buAutoNum type="arabicPeriod"/>
            </a:pPr>
            <a:r>
              <a:rPr lang="en-US" altLang="en-US" sz="2800"/>
              <a:t>Have we run a gain or loss this fiscal year?</a:t>
            </a:r>
          </a:p>
          <a:p>
            <a:pPr marL="609600" indent="-609600">
              <a:lnSpc>
                <a:spcPct val="90000"/>
              </a:lnSpc>
              <a:buFontTx/>
              <a:buAutoNum type="arabicPeriod"/>
            </a:pPr>
            <a:r>
              <a:rPr lang="en-US" altLang="en-US" sz="2800"/>
              <a:t>Are our income sources rising or falling?</a:t>
            </a:r>
          </a:p>
          <a:p>
            <a:pPr marL="609600" indent="-609600">
              <a:lnSpc>
                <a:spcPct val="90000"/>
              </a:lnSpc>
              <a:buFontTx/>
              <a:buAutoNum type="arabicPeriod"/>
            </a:pPr>
            <a:r>
              <a:rPr lang="en-US" altLang="en-US" sz="2800"/>
              <a:t>Are are expenses under control?</a:t>
            </a:r>
          </a:p>
          <a:p>
            <a:pPr marL="609600" indent="-609600">
              <a:lnSpc>
                <a:spcPct val="90000"/>
              </a:lnSpc>
              <a:buFontTx/>
              <a:buAutoNum type="arabicPeriod"/>
            </a:pPr>
            <a:r>
              <a:rPr lang="en-US" altLang="en-US" sz="2800"/>
              <a:t>Do we have sufficient reserves?</a:t>
            </a:r>
          </a:p>
          <a:p>
            <a:pPr marL="609600" indent="-609600">
              <a:lnSpc>
                <a:spcPct val="90000"/>
              </a:lnSpc>
              <a:buFontTx/>
              <a:buAutoNum type="arabicPeriod"/>
            </a:pPr>
            <a:r>
              <a:rPr lang="en-US" altLang="en-US" sz="2800"/>
              <a:t>Is our cash flow adequate? </a:t>
            </a:r>
          </a:p>
          <a:p>
            <a:pPr marL="609600" indent="-609600">
              <a:lnSpc>
                <a:spcPct val="90000"/>
              </a:lnSpc>
              <a:buFontTx/>
              <a:buAutoNum type="arabicPeriod"/>
            </a:pPr>
            <a:r>
              <a:rPr lang="en-US" altLang="en-US" sz="2800"/>
              <a:t>Does our financial activity mirror the budget?</a:t>
            </a:r>
          </a:p>
          <a:p>
            <a:pPr marL="609600" indent="-609600">
              <a:lnSpc>
                <a:spcPct val="90000"/>
              </a:lnSpc>
              <a:buFontTx/>
              <a:buAutoNum type="arabicPeriod"/>
            </a:pPr>
            <a:r>
              <a:rPr lang="en-US" altLang="en-US" sz="2800"/>
              <a:t>Are our financial and strategic plans consistent?</a:t>
            </a:r>
          </a:p>
          <a:p>
            <a:pPr marL="609600" indent="-609600">
              <a:lnSpc>
                <a:spcPct val="90000"/>
              </a:lnSpc>
              <a:buFontTx/>
              <a:buAutoNum type="arabicPeriod"/>
            </a:pPr>
            <a:r>
              <a:rPr lang="en-US" altLang="en-US" sz="2800"/>
              <a:t>Is our staff productive?</a:t>
            </a:r>
          </a:p>
          <a:p>
            <a:pPr marL="609600" indent="-609600">
              <a:lnSpc>
                <a:spcPct val="90000"/>
              </a:lnSpc>
              <a:buFontTx/>
              <a:buAutoNum type="arabicPeriod"/>
            </a:pPr>
            <a:r>
              <a:rPr lang="en-US" altLang="en-US" sz="2800"/>
              <a:t>Are we filing all IRS documents on time?</a:t>
            </a:r>
          </a:p>
          <a:p>
            <a:pPr marL="609600" indent="-609600">
              <a:lnSpc>
                <a:spcPct val="90000"/>
              </a:lnSpc>
              <a:buFontTx/>
              <a:buAutoNum type="arabicPeriod"/>
            </a:pPr>
            <a:r>
              <a:rPr lang="en-US" altLang="en-US" sz="2800"/>
              <a:t>Are appropriate cost classifications identified?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altLang="en-US"/>
              <a:t>* DISCUSSION *</a:t>
            </a:r>
          </a:p>
        </p:txBody>
      </p:sp>
      <p:sp>
        <p:nvSpPr>
          <p:cNvPr id="58371" name="Rectangle 3"/>
          <p:cNvSpPr>
            <a:spLocks noGrp="1" noChangeArrowheads="1"/>
          </p:cNvSpPr>
          <p:nvPr>
            <p:ph idx="1"/>
          </p:nvPr>
        </p:nvSpPr>
        <p:spPr/>
        <p:txBody>
          <a:bodyPr/>
          <a:lstStyle/>
          <a:p>
            <a:r>
              <a:rPr lang="en-US" altLang="en-US"/>
              <a:t>How effective is your Board of Directors in fulfilling their function of providing oversight in your association’s budget process?  </a:t>
            </a:r>
          </a:p>
          <a:p>
            <a:r>
              <a:rPr lang="en-US" altLang="en-US"/>
              <a:t>Do you feel the Board is doing all it can to ensure the financial well-being of your organization?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609600"/>
            <a:ext cx="7772400" cy="990600"/>
          </a:xfrm>
        </p:spPr>
        <p:txBody>
          <a:bodyPr>
            <a:normAutofit fontScale="90000"/>
          </a:bodyPr>
          <a:lstStyle/>
          <a:p>
            <a:r>
              <a:rPr lang="en-US" altLang="en-US" sz="3600" u="sng" dirty="0"/>
              <a:t>Guidelines for Becoming a Financially Accountable Organization</a:t>
            </a:r>
          </a:p>
        </p:txBody>
      </p:sp>
      <p:sp>
        <p:nvSpPr>
          <p:cNvPr id="27651" name="Rectangle 3"/>
          <p:cNvSpPr>
            <a:spLocks noGrp="1" noChangeArrowheads="1"/>
          </p:cNvSpPr>
          <p:nvPr>
            <p:ph idx="1"/>
          </p:nvPr>
        </p:nvSpPr>
        <p:spPr>
          <a:xfrm>
            <a:off x="685800" y="1828800"/>
            <a:ext cx="7772400" cy="4495800"/>
          </a:xfrm>
        </p:spPr>
        <p:txBody>
          <a:bodyPr/>
          <a:lstStyle/>
          <a:p>
            <a:pPr marL="609600" indent="-609600">
              <a:lnSpc>
                <a:spcPct val="90000"/>
              </a:lnSpc>
              <a:buFontTx/>
              <a:buAutoNum type="arabicPeriod"/>
            </a:pPr>
            <a:r>
              <a:rPr lang="en-US" altLang="en-US" dirty="0"/>
              <a:t>Make IRS forms readily available. </a:t>
            </a:r>
          </a:p>
          <a:p>
            <a:pPr marL="609600" indent="-609600">
              <a:lnSpc>
                <a:spcPct val="90000"/>
              </a:lnSpc>
              <a:buFontTx/>
              <a:buAutoNum type="arabicPeriod"/>
            </a:pPr>
            <a:r>
              <a:rPr lang="en-US" altLang="en-US" dirty="0"/>
              <a:t>Publish an annual financial report. </a:t>
            </a:r>
          </a:p>
          <a:p>
            <a:pPr marL="609600" indent="-609600">
              <a:lnSpc>
                <a:spcPct val="90000"/>
              </a:lnSpc>
              <a:buFontTx/>
              <a:buAutoNum type="arabicPeriod"/>
            </a:pPr>
            <a:r>
              <a:rPr lang="en-US" altLang="en-US" dirty="0"/>
              <a:t>Utilize an annual independent audit. </a:t>
            </a:r>
          </a:p>
          <a:p>
            <a:pPr marL="609600" indent="-609600">
              <a:lnSpc>
                <a:spcPct val="90000"/>
              </a:lnSpc>
              <a:buFontTx/>
              <a:buAutoNum type="arabicPeriod"/>
            </a:pPr>
            <a:r>
              <a:rPr lang="en-US" altLang="en-US" dirty="0"/>
              <a:t>Create transparent financial policies. </a:t>
            </a:r>
          </a:p>
          <a:p>
            <a:pPr marL="609600" indent="-609600">
              <a:lnSpc>
                <a:spcPct val="90000"/>
              </a:lnSpc>
              <a:buFontTx/>
              <a:buAutoNum type="arabicPeriod"/>
            </a:pPr>
            <a:r>
              <a:rPr lang="en-US" altLang="en-US" dirty="0"/>
              <a:t>Avoid and manage conflicts of interest. </a:t>
            </a:r>
          </a:p>
          <a:p>
            <a:pPr marL="609600" indent="-609600">
              <a:lnSpc>
                <a:spcPct val="90000"/>
              </a:lnSpc>
              <a:buFontTx/>
              <a:buAutoNum type="arabicPeriod"/>
            </a:pPr>
            <a:r>
              <a:rPr lang="en-US" altLang="en-US" dirty="0"/>
              <a:t>Maintain organized financial records. </a:t>
            </a:r>
          </a:p>
          <a:p>
            <a:pPr marL="609600" indent="-609600">
              <a:lnSpc>
                <a:spcPct val="90000"/>
              </a:lnSpc>
              <a:buFontTx/>
              <a:buAutoNum type="arabicPeriod"/>
            </a:pPr>
            <a:r>
              <a:rPr lang="en-US" altLang="en-US" dirty="0"/>
              <a:t>Understand and follow all local, state, and federal financial regulations.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a:t>Financial Audits… </a:t>
            </a:r>
          </a:p>
        </p:txBody>
      </p:sp>
      <p:sp>
        <p:nvSpPr>
          <p:cNvPr id="29699" name="Rectangle 3"/>
          <p:cNvSpPr>
            <a:spLocks noGrp="1" noChangeArrowheads="1"/>
          </p:cNvSpPr>
          <p:nvPr>
            <p:ph idx="1"/>
          </p:nvPr>
        </p:nvSpPr>
        <p:spPr/>
        <p:txBody>
          <a:bodyPr/>
          <a:lstStyle/>
          <a:p>
            <a:r>
              <a:rPr lang="en-US" altLang="en-US"/>
              <a:t>Provide a thorough analysis of an association’s financial status </a:t>
            </a:r>
          </a:p>
          <a:p>
            <a:r>
              <a:rPr lang="en-US" altLang="en-US"/>
              <a:t>Fulfill the need for independent evaluation </a:t>
            </a:r>
          </a:p>
          <a:p>
            <a:r>
              <a:rPr lang="en-US" altLang="en-US"/>
              <a:t>Should be performed regularly, as association resources allow </a:t>
            </a:r>
          </a:p>
          <a:p>
            <a:r>
              <a:rPr lang="en-US" altLang="en-US"/>
              <a:t>Find nonprofit proficient CPAs at </a:t>
            </a:r>
            <a:r>
              <a:rPr lang="en-US" altLang="en-US">
                <a:hlinkClick r:id="rId3"/>
              </a:rPr>
              <a:t>www.aicpa.org</a:t>
            </a:r>
            <a:r>
              <a:rPr lang="en-US" altLang="en-US"/>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ltLang="en-US"/>
              <a:t>* DISCUSSION *</a:t>
            </a:r>
          </a:p>
        </p:txBody>
      </p:sp>
      <p:sp>
        <p:nvSpPr>
          <p:cNvPr id="59395" name="Rectangle 3"/>
          <p:cNvSpPr>
            <a:spLocks noGrp="1" noChangeArrowheads="1"/>
          </p:cNvSpPr>
          <p:nvPr>
            <p:ph idx="1"/>
          </p:nvPr>
        </p:nvSpPr>
        <p:spPr/>
        <p:txBody>
          <a:bodyPr/>
          <a:lstStyle/>
          <a:p>
            <a:pPr>
              <a:lnSpc>
                <a:spcPct val="90000"/>
              </a:lnSpc>
            </a:pPr>
            <a:r>
              <a:rPr lang="en-US" altLang="en-US"/>
              <a:t>Does your organization regularly hire outside accountants to perform financial audits?  </a:t>
            </a:r>
          </a:p>
          <a:p>
            <a:pPr>
              <a:lnSpc>
                <a:spcPct val="90000"/>
              </a:lnSpc>
            </a:pPr>
            <a:r>
              <a:rPr lang="en-US" altLang="en-US"/>
              <a:t>If so, how well does the organization typically fare in these audits? </a:t>
            </a:r>
          </a:p>
          <a:p>
            <a:pPr>
              <a:lnSpc>
                <a:spcPct val="90000"/>
              </a:lnSpc>
            </a:pPr>
            <a:r>
              <a:rPr lang="en-US" altLang="en-US"/>
              <a:t>If not, what steps could your association be taking to ensure financial accountability within the organization?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09600"/>
            <a:ext cx="7772400" cy="685800"/>
          </a:xfrm>
        </p:spPr>
        <p:txBody>
          <a:bodyPr>
            <a:normAutofit fontScale="90000"/>
          </a:bodyPr>
          <a:lstStyle/>
          <a:p>
            <a:r>
              <a:rPr lang="en-US" altLang="en-US" dirty="0"/>
              <a:t>Topics to be Presented…</a:t>
            </a:r>
          </a:p>
        </p:txBody>
      </p:sp>
      <p:sp>
        <p:nvSpPr>
          <p:cNvPr id="5123" name="Rectangle 3"/>
          <p:cNvSpPr>
            <a:spLocks noGrp="1" noChangeArrowheads="1"/>
          </p:cNvSpPr>
          <p:nvPr>
            <p:ph idx="1"/>
          </p:nvPr>
        </p:nvSpPr>
        <p:spPr>
          <a:xfrm>
            <a:off x="685800" y="1371600"/>
            <a:ext cx="7772400" cy="4724400"/>
          </a:xfrm>
        </p:spPr>
        <p:txBody>
          <a:bodyPr>
            <a:normAutofit fontScale="92500"/>
          </a:bodyPr>
          <a:lstStyle/>
          <a:p>
            <a:r>
              <a:rPr lang="en-US" altLang="en-US" sz="2800"/>
              <a:t>Strategic planning, resource allocation, budgeting</a:t>
            </a:r>
          </a:p>
          <a:p>
            <a:r>
              <a:rPr lang="en-US" altLang="en-US" sz="2800"/>
              <a:t>Cash management </a:t>
            </a:r>
          </a:p>
          <a:p>
            <a:r>
              <a:rPr lang="en-US" altLang="en-US" sz="2800"/>
              <a:t>Association profits and financial reserves</a:t>
            </a:r>
          </a:p>
          <a:p>
            <a:r>
              <a:rPr lang="en-US" altLang="en-US" sz="2800"/>
              <a:t>Financial responsibilities of the Board of Directors</a:t>
            </a:r>
          </a:p>
          <a:p>
            <a:r>
              <a:rPr lang="en-US" altLang="en-US" sz="2800"/>
              <a:t>Financial accountability and audits </a:t>
            </a:r>
          </a:p>
          <a:p>
            <a:r>
              <a:rPr lang="en-US" altLang="en-US" sz="2800"/>
              <a:t>Types of nonprofit funding </a:t>
            </a:r>
          </a:p>
          <a:p>
            <a:r>
              <a:rPr lang="en-US" altLang="en-US" sz="2800"/>
              <a:t>Nonprofit fundraising </a:t>
            </a:r>
          </a:p>
          <a:p>
            <a:r>
              <a:rPr lang="en-US" altLang="en-US" sz="2800"/>
              <a:t>Fundraising laws and regulations </a:t>
            </a:r>
          </a:p>
          <a:p>
            <a:r>
              <a:rPr lang="en-US" altLang="en-US" sz="2800"/>
              <a:t>Grant proposals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a:t>Types of Nonprofit Funding </a:t>
            </a:r>
          </a:p>
        </p:txBody>
      </p:sp>
      <p:sp>
        <p:nvSpPr>
          <p:cNvPr id="31747" name="Rectangle 3"/>
          <p:cNvSpPr>
            <a:spLocks noGrp="1" noChangeArrowheads="1"/>
          </p:cNvSpPr>
          <p:nvPr>
            <p:ph idx="1"/>
          </p:nvPr>
        </p:nvSpPr>
        <p:spPr/>
        <p:txBody>
          <a:bodyPr/>
          <a:lstStyle/>
          <a:p>
            <a:r>
              <a:rPr lang="en-US" altLang="en-US"/>
              <a:t>Restricted grants </a:t>
            </a:r>
          </a:p>
          <a:p>
            <a:r>
              <a:rPr lang="en-US" altLang="en-US"/>
              <a:t>Multi-year grants</a:t>
            </a:r>
          </a:p>
          <a:p>
            <a:r>
              <a:rPr lang="en-US" altLang="en-US"/>
              <a:t>Annual funds and other fundraisers </a:t>
            </a:r>
          </a:p>
          <a:p>
            <a:r>
              <a:rPr lang="en-US" altLang="en-US"/>
              <a:t>Ongoing sale of organization’s products and services (i.e. Girl Scout cookies) </a:t>
            </a:r>
          </a:p>
          <a:p>
            <a:pPr>
              <a:buFontTx/>
              <a:buNone/>
            </a:pPr>
            <a:r>
              <a:rPr lang="en-US" altLang="en-US"/>
              <a:t>** All organizations should seek BOTH ongoing and episodic financial support.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a:t>Fundraising </a:t>
            </a:r>
          </a:p>
        </p:txBody>
      </p:sp>
      <p:sp>
        <p:nvSpPr>
          <p:cNvPr id="33795" name="Rectangle 3"/>
          <p:cNvSpPr>
            <a:spLocks noGrp="1" noChangeArrowheads="1"/>
          </p:cNvSpPr>
          <p:nvPr>
            <p:ph idx="1"/>
          </p:nvPr>
        </p:nvSpPr>
        <p:spPr>
          <a:xfrm>
            <a:off x="685800" y="2362200"/>
            <a:ext cx="7772400" cy="3733800"/>
          </a:xfrm>
        </p:spPr>
        <p:txBody>
          <a:bodyPr/>
          <a:lstStyle/>
          <a:p>
            <a:r>
              <a:rPr lang="en-US" altLang="en-US"/>
              <a:t>Fundraising is NOT begging!!!</a:t>
            </a:r>
          </a:p>
          <a:p>
            <a:r>
              <a:rPr lang="en-US" altLang="en-US"/>
              <a:t>Most people do not give </a:t>
            </a:r>
            <a:r>
              <a:rPr lang="en-US" altLang="en-US" b="1"/>
              <a:t>unless someone asks them to give!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tLang="en-US"/>
              <a:t>Major Sources of Funding </a:t>
            </a:r>
          </a:p>
        </p:txBody>
      </p:sp>
      <p:sp>
        <p:nvSpPr>
          <p:cNvPr id="35843" name="Rectangle 3"/>
          <p:cNvSpPr>
            <a:spLocks noGrp="1" noChangeArrowheads="1"/>
          </p:cNvSpPr>
          <p:nvPr>
            <p:ph idx="1"/>
          </p:nvPr>
        </p:nvSpPr>
        <p:spPr/>
        <p:txBody>
          <a:bodyPr/>
          <a:lstStyle/>
          <a:p>
            <a:r>
              <a:rPr lang="en-US" altLang="en-US"/>
              <a:t>Individuals </a:t>
            </a:r>
          </a:p>
          <a:p>
            <a:r>
              <a:rPr lang="en-US" altLang="en-US"/>
              <a:t>Corporations </a:t>
            </a:r>
          </a:p>
          <a:p>
            <a:r>
              <a:rPr lang="en-US" altLang="en-US"/>
              <a:t>Local and state governments </a:t>
            </a:r>
          </a:p>
          <a:p>
            <a:r>
              <a:rPr lang="en-US" altLang="en-US"/>
              <a:t>Federated funds </a:t>
            </a:r>
          </a:p>
          <a:p>
            <a:r>
              <a:rPr lang="en-US" altLang="en-US"/>
              <a:t>Foundations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228600"/>
            <a:ext cx="7772400" cy="914400"/>
          </a:xfrm>
        </p:spPr>
        <p:txBody>
          <a:bodyPr/>
          <a:lstStyle/>
          <a:p>
            <a:r>
              <a:rPr lang="en-US" altLang="en-US"/>
              <a:t>Solicitation Methods </a:t>
            </a:r>
          </a:p>
        </p:txBody>
      </p:sp>
      <p:sp>
        <p:nvSpPr>
          <p:cNvPr id="37891" name="Rectangle 3"/>
          <p:cNvSpPr>
            <a:spLocks noGrp="1" noChangeArrowheads="1"/>
          </p:cNvSpPr>
          <p:nvPr>
            <p:ph idx="1"/>
          </p:nvPr>
        </p:nvSpPr>
        <p:spPr>
          <a:xfrm>
            <a:off x="685800" y="1295400"/>
            <a:ext cx="7772400" cy="4800600"/>
          </a:xfrm>
        </p:spPr>
        <p:txBody>
          <a:bodyPr/>
          <a:lstStyle/>
          <a:p>
            <a:r>
              <a:rPr lang="en-US" altLang="en-US" sz="2800"/>
              <a:t>Personal: face-to-face</a:t>
            </a:r>
          </a:p>
          <a:p>
            <a:r>
              <a:rPr lang="en-US" altLang="en-US" sz="2800"/>
              <a:t>Personal: letter on personal stationary </a:t>
            </a:r>
          </a:p>
          <a:p>
            <a:r>
              <a:rPr lang="en-US" altLang="en-US" sz="2800"/>
              <a:t>Personal: telephone call</a:t>
            </a:r>
          </a:p>
          <a:p>
            <a:r>
              <a:rPr lang="en-US" altLang="en-US" sz="2800"/>
              <a:t>Personalized letter</a:t>
            </a:r>
          </a:p>
          <a:p>
            <a:r>
              <a:rPr lang="en-US" altLang="en-US" sz="2800"/>
              <a:t>Direct mail</a:t>
            </a:r>
          </a:p>
          <a:p>
            <a:r>
              <a:rPr lang="en-US" altLang="en-US" sz="2800"/>
              <a:t>Phone-a-thon (recorded message)</a:t>
            </a:r>
          </a:p>
          <a:p>
            <a:r>
              <a:rPr lang="en-US" altLang="en-US" sz="2800"/>
              <a:t>Special event</a:t>
            </a:r>
          </a:p>
          <a:p>
            <a:r>
              <a:rPr lang="en-US" altLang="en-US" sz="2800"/>
              <a:t>Door-to-door</a:t>
            </a:r>
          </a:p>
          <a:p>
            <a:r>
              <a:rPr lang="en-US" altLang="en-US" sz="2800"/>
              <a:t>Media advertising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228600"/>
            <a:ext cx="7772400" cy="838200"/>
          </a:xfrm>
        </p:spPr>
        <p:txBody>
          <a:bodyPr/>
          <a:lstStyle/>
          <a:p>
            <a:r>
              <a:rPr lang="en-US" altLang="en-US" sz="4000" b="1"/>
              <a:t>Fundraising Guidelines</a:t>
            </a:r>
            <a:r>
              <a:rPr lang="en-US" altLang="en-US"/>
              <a:t> </a:t>
            </a:r>
          </a:p>
        </p:txBody>
      </p:sp>
      <p:sp>
        <p:nvSpPr>
          <p:cNvPr id="39939" name="Rectangle 3"/>
          <p:cNvSpPr>
            <a:spLocks noGrp="1" noChangeArrowheads="1"/>
          </p:cNvSpPr>
          <p:nvPr>
            <p:ph idx="1"/>
          </p:nvPr>
        </p:nvSpPr>
        <p:spPr>
          <a:xfrm>
            <a:off x="685800" y="1143000"/>
            <a:ext cx="7772400" cy="5257800"/>
          </a:xfrm>
        </p:spPr>
        <p:txBody>
          <a:bodyPr/>
          <a:lstStyle/>
          <a:p>
            <a:r>
              <a:rPr lang="en-US" altLang="en-US" sz="2800"/>
              <a:t>Board of Directors should be involved </a:t>
            </a:r>
          </a:p>
          <a:p>
            <a:r>
              <a:rPr lang="en-US" altLang="en-US" sz="2800"/>
              <a:t>Fundraising volunteers should be included</a:t>
            </a:r>
          </a:p>
          <a:p>
            <a:r>
              <a:rPr lang="en-US" altLang="en-US" sz="2800"/>
              <a:t>Cultivate donors through communication </a:t>
            </a:r>
          </a:p>
          <a:p>
            <a:r>
              <a:rPr lang="en-US" altLang="en-US" sz="2800"/>
              <a:t>Maintain a good organizational image</a:t>
            </a:r>
          </a:p>
          <a:p>
            <a:r>
              <a:rPr lang="en-US" altLang="en-US" sz="2800"/>
              <a:t>Don’t expect that for which you didn’t ask!</a:t>
            </a:r>
          </a:p>
          <a:p>
            <a:r>
              <a:rPr lang="en-US" altLang="en-US" sz="2800"/>
              <a:t>Be specific regarding contributions </a:t>
            </a:r>
          </a:p>
          <a:p>
            <a:r>
              <a:rPr lang="en-US" altLang="en-US" sz="2800"/>
              <a:t>Provide proof that money is producing results</a:t>
            </a:r>
          </a:p>
          <a:p>
            <a:r>
              <a:rPr lang="en-US" altLang="en-US" sz="2800"/>
              <a:t>Maintain wide array of funding sources </a:t>
            </a:r>
          </a:p>
          <a:p>
            <a:r>
              <a:rPr lang="en-US" altLang="en-US" sz="2800"/>
              <a:t>Use current fundraising revenue as a seed for next year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ltLang="en-US"/>
              <a:t>* DISCUSSION * </a:t>
            </a:r>
          </a:p>
        </p:txBody>
      </p:sp>
      <p:sp>
        <p:nvSpPr>
          <p:cNvPr id="60419" name="Rectangle 3"/>
          <p:cNvSpPr>
            <a:spLocks noGrp="1" noChangeArrowheads="1"/>
          </p:cNvSpPr>
          <p:nvPr>
            <p:ph idx="1"/>
          </p:nvPr>
        </p:nvSpPr>
        <p:spPr/>
        <p:txBody>
          <a:bodyPr/>
          <a:lstStyle/>
          <a:p>
            <a:r>
              <a:rPr lang="en-US" altLang="en-US" sz="2800"/>
              <a:t>What types of funding are typically solicited by your organization, and what methods are used to recruit donors?  </a:t>
            </a:r>
          </a:p>
          <a:p>
            <a:r>
              <a:rPr lang="en-US" altLang="en-US" sz="2800"/>
              <a:t>What are the major sources of funding for your organization?  </a:t>
            </a:r>
          </a:p>
          <a:p>
            <a:r>
              <a:rPr lang="en-US" altLang="en-US" sz="2800"/>
              <a:t>Is this a strong financial picture of your organization, or should changes be made to the way in which your organization raises revenue?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a:t>Fundraising Laws &amp; Regulations </a:t>
            </a:r>
          </a:p>
        </p:txBody>
      </p:sp>
      <p:sp>
        <p:nvSpPr>
          <p:cNvPr id="41987" name="Rectangle 3"/>
          <p:cNvSpPr>
            <a:spLocks noGrp="1" noChangeArrowheads="1"/>
          </p:cNvSpPr>
          <p:nvPr>
            <p:ph idx="1"/>
          </p:nvPr>
        </p:nvSpPr>
        <p:spPr>
          <a:xfrm>
            <a:off x="685800" y="2133600"/>
            <a:ext cx="7772400" cy="3962400"/>
          </a:xfrm>
        </p:spPr>
        <p:txBody>
          <a:bodyPr/>
          <a:lstStyle/>
          <a:p>
            <a:pPr marL="609600" indent="-609600">
              <a:buFontTx/>
              <a:buAutoNum type="alphaUcPeriod"/>
            </a:pPr>
            <a:r>
              <a:rPr lang="en-US" altLang="en-US"/>
              <a:t>Federal tax rules </a:t>
            </a:r>
          </a:p>
          <a:p>
            <a:pPr marL="609600" indent="-609600">
              <a:buFontTx/>
              <a:buAutoNum type="alphaUcPeriod"/>
            </a:pPr>
            <a:r>
              <a:rPr lang="en-US" altLang="en-US"/>
              <a:t>Postal regulations </a:t>
            </a:r>
          </a:p>
          <a:p>
            <a:pPr marL="609600" indent="-609600">
              <a:buFontTx/>
              <a:buAutoNum type="alphaUcPeriod"/>
            </a:pPr>
            <a:r>
              <a:rPr lang="en-US" altLang="en-US"/>
              <a:t>State regulations </a:t>
            </a:r>
          </a:p>
          <a:p>
            <a:pPr marL="609600" indent="-609600">
              <a:buFontTx/>
              <a:buAutoNum type="alphaUcPeriod"/>
            </a:pPr>
            <a:r>
              <a:rPr lang="en-US" altLang="en-US"/>
              <a:t>Local regulations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Federal Tax Rules </a:t>
            </a:r>
          </a:p>
        </p:txBody>
      </p:sp>
      <p:sp>
        <p:nvSpPr>
          <p:cNvPr id="44035" name="Rectangle 3"/>
          <p:cNvSpPr>
            <a:spLocks noGrp="1" noChangeArrowheads="1"/>
          </p:cNvSpPr>
          <p:nvPr>
            <p:ph idx="1"/>
          </p:nvPr>
        </p:nvSpPr>
        <p:spPr/>
        <p:txBody>
          <a:bodyPr/>
          <a:lstStyle/>
          <a:p>
            <a:pPr>
              <a:lnSpc>
                <a:spcPct val="90000"/>
              </a:lnSpc>
            </a:pPr>
            <a:r>
              <a:rPr lang="en-US" altLang="en-US" u="sng"/>
              <a:t>Record-keeping and Reporting</a:t>
            </a:r>
          </a:p>
          <a:p>
            <a:pPr>
              <a:lnSpc>
                <a:spcPct val="90000"/>
              </a:lnSpc>
              <a:buFontTx/>
              <a:buNone/>
            </a:pPr>
            <a:r>
              <a:rPr lang="en-US" altLang="en-US"/>
              <a:t>	Keep records on: total amount of contributions, information on large contributors, and how the raised funds are spent </a:t>
            </a:r>
          </a:p>
          <a:p>
            <a:pPr>
              <a:lnSpc>
                <a:spcPct val="90000"/>
              </a:lnSpc>
            </a:pPr>
            <a:r>
              <a:rPr lang="en-US" altLang="en-US" u="sng"/>
              <a:t>Disclosure Statements</a:t>
            </a:r>
            <a:r>
              <a:rPr lang="en-US" altLang="en-US"/>
              <a:t>: made on membership applications, direct-mail appeals, etc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ltLang="en-US"/>
              <a:t>Postal Regulations </a:t>
            </a:r>
          </a:p>
        </p:txBody>
      </p:sp>
      <p:sp>
        <p:nvSpPr>
          <p:cNvPr id="46083" name="Rectangle 3"/>
          <p:cNvSpPr>
            <a:spLocks noGrp="1" noChangeArrowheads="1"/>
          </p:cNvSpPr>
          <p:nvPr>
            <p:ph idx="1"/>
          </p:nvPr>
        </p:nvSpPr>
        <p:spPr/>
        <p:txBody>
          <a:bodyPr/>
          <a:lstStyle/>
          <a:p>
            <a:pPr>
              <a:lnSpc>
                <a:spcPct val="90000"/>
              </a:lnSpc>
            </a:pPr>
            <a:r>
              <a:rPr lang="en-US" altLang="en-US"/>
              <a:t>Reduced postal rates are a major benefit of the 501(c)(3) IRS classification. </a:t>
            </a:r>
          </a:p>
          <a:p>
            <a:pPr>
              <a:lnSpc>
                <a:spcPct val="90000"/>
              </a:lnSpc>
            </a:pPr>
            <a:r>
              <a:rPr lang="en-US" altLang="en-US"/>
              <a:t>BUT – 501(c)(3) organizations must follow strict rules in order to maintain these lower rates</a:t>
            </a:r>
          </a:p>
          <a:p>
            <a:pPr>
              <a:lnSpc>
                <a:spcPct val="90000"/>
              </a:lnSpc>
            </a:pPr>
            <a:r>
              <a:rPr lang="en-US" altLang="en-US"/>
              <a:t>See your local bulk mail coordinator for questions regarding your nonprofit postal permit.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ltLang="en-US"/>
              <a:t>State Regulations </a:t>
            </a:r>
          </a:p>
        </p:txBody>
      </p:sp>
      <p:sp>
        <p:nvSpPr>
          <p:cNvPr id="48131" name="Rectangle 3"/>
          <p:cNvSpPr>
            <a:spLocks noGrp="1" noChangeArrowheads="1"/>
          </p:cNvSpPr>
          <p:nvPr>
            <p:ph idx="1"/>
          </p:nvPr>
        </p:nvSpPr>
        <p:spPr/>
        <p:txBody>
          <a:bodyPr/>
          <a:lstStyle/>
          <a:p>
            <a:r>
              <a:rPr lang="en-US" altLang="en-US" u="sng"/>
              <a:t>Registration</a:t>
            </a:r>
            <a:r>
              <a:rPr lang="en-US" altLang="en-US"/>
              <a:t>: Many states require organizations to register with each state in which they plan to solicit donations. </a:t>
            </a:r>
          </a:p>
          <a:p>
            <a:r>
              <a:rPr lang="en-US" altLang="en-US" u="sng"/>
              <a:t>Disclosures</a:t>
            </a:r>
            <a:r>
              <a:rPr lang="en-US" altLang="en-US"/>
              <a:t>: Organizations are often required to file an annual report with the state.  </a:t>
            </a:r>
            <a:endParaRPr lang="en-US" altLang="en-US" u="sng"/>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r>
              <a:rPr lang="en-US" altLang="en-US" sz="4000" b="1"/>
              <a:t>Primary Aspects of </a:t>
            </a:r>
            <a:br>
              <a:rPr lang="en-US" altLang="en-US" sz="4000" b="1"/>
            </a:br>
            <a:r>
              <a:rPr lang="en-US" altLang="en-US" sz="4000" b="1"/>
              <a:t>Nonprofit Financial Planning</a:t>
            </a:r>
            <a:r>
              <a:rPr lang="en-US" altLang="en-US"/>
              <a:t> </a:t>
            </a:r>
          </a:p>
        </p:txBody>
      </p:sp>
      <p:sp>
        <p:nvSpPr>
          <p:cNvPr id="7171" name="Rectangle 3"/>
          <p:cNvSpPr>
            <a:spLocks noGrp="1" noChangeArrowheads="1"/>
          </p:cNvSpPr>
          <p:nvPr>
            <p:ph idx="1"/>
          </p:nvPr>
        </p:nvSpPr>
        <p:spPr>
          <a:xfrm>
            <a:off x="685800" y="2362200"/>
            <a:ext cx="7772400" cy="3733800"/>
          </a:xfrm>
        </p:spPr>
        <p:txBody>
          <a:bodyPr/>
          <a:lstStyle/>
          <a:p>
            <a:pPr marL="609600" indent="-609600">
              <a:buFontTx/>
              <a:buAutoNum type="alphaUcPeriod"/>
            </a:pPr>
            <a:r>
              <a:rPr lang="en-US" altLang="en-US"/>
              <a:t>Strategic Planning </a:t>
            </a:r>
          </a:p>
          <a:p>
            <a:pPr marL="609600" indent="-609600">
              <a:buFontTx/>
              <a:buAutoNum type="alphaUcPeriod"/>
            </a:pPr>
            <a:r>
              <a:rPr lang="en-US" altLang="en-US"/>
              <a:t>Resource Allocation</a:t>
            </a:r>
          </a:p>
          <a:p>
            <a:pPr marL="609600" indent="-609600">
              <a:buFontTx/>
              <a:buAutoNum type="alphaUcPeriod"/>
            </a:pPr>
            <a:r>
              <a:rPr lang="en-US" altLang="en-US"/>
              <a:t>Budgeting</a:t>
            </a:r>
          </a:p>
          <a:p>
            <a:pPr marL="609600" indent="-609600">
              <a:buFontTx/>
              <a:buAutoNum type="alphaUcPeriod"/>
            </a:pPr>
            <a:r>
              <a:rPr lang="en-US" altLang="en-US"/>
              <a:t>Financial Controls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ltLang="en-US"/>
              <a:t>Local Regulations </a:t>
            </a:r>
          </a:p>
        </p:txBody>
      </p:sp>
      <p:sp>
        <p:nvSpPr>
          <p:cNvPr id="50179" name="Rectangle 3"/>
          <p:cNvSpPr>
            <a:spLocks noGrp="1" noChangeArrowheads="1"/>
          </p:cNvSpPr>
          <p:nvPr>
            <p:ph idx="1"/>
          </p:nvPr>
        </p:nvSpPr>
        <p:spPr/>
        <p:txBody>
          <a:bodyPr/>
          <a:lstStyle/>
          <a:p>
            <a:r>
              <a:rPr lang="en-US" altLang="en-US"/>
              <a:t>Many different fundraising laws at the local level</a:t>
            </a:r>
          </a:p>
          <a:p>
            <a:r>
              <a:rPr lang="en-US" altLang="en-US"/>
              <a:t>Offices regulating fundraising vary depending on the locality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ltLang="en-US"/>
              <a:t>* DISCUSSION *</a:t>
            </a:r>
          </a:p>
        </p:txBody>
      </p:sp>
      <p:sp>
        <p:nvSpPr>
          <p:cNvPr id="61443" name="Rectangle 3"/>
          <p:cNvSpPr>
            <a:spLocks noGrp="1" noChangeArrowheads="1"/>
          </p:cNvSpPr>
          <p:nvPr>
            <p:ph idx="1"/>
          </p:nvPr>
        </p:nvSpPr>
        <p:spPr/>
        <p:txBody>
          <a:bodyPr/>
          <a:lstStyle/>
          <a:p>
            <a:r>
              <a:rPr lang="en-US" altLang="en-US"/>
              <a:t>Who in your organization is responsible for ensuring compliance with federal, state and local regulations regarding fundraising and charitable solicitation?  </a:t>
            </a:r>
          </a:p>
          <a:p>
            <a:r>
              <a:rPr lang="en-US" altLang="en-US"/>
              <a:t>Do you feel as though the organization follows the regulations carefully, or should more attention be paid to the letter of the law?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85800" y="228600"/>
            <a:ext cx="7772400" cy="1066800"/>
          </a:xfrm>
        </p:spPr>
        <p:txBody>
          <a:bodyPr/>
          <a:lstStyle/>
          <a:p>
            <a:r>
              <a:rPr lang="en-US" altLang="en-US" sz="4000" u="sng"/>
              <a:t>Grant Proposals Should Include…</a:t>
            </a:r>
          </a:p>
        </p:txBody>
      </p:sp>
      <p:sp>
        <p:nvSpPr>
          <p:cNvPr id="52227" name="Rectangle 3"/>
          <p:cNvSpPr>
            <a:spLocks noGrp="1" noChangeArrowheads="1"/>
          </p:cNvSpPr>
          <p:nvPr>
            <p:ph sz="half" idx="1"/>
          </p:nvPr>
        </p:nvSpPr>
        <p:spPr>
          <a:xfrm>
            <a:off x="685800" y="1676400"/>
            <a:ext cx="3810000" cy="4419600"/>
          </a:xfrm>
        </p:spPr>
        <p:txBody>
          <a:bodyPr/>
          <a:lstStyle/>
          <a:p>
            <a:pPr marL="533400" indent="-533400">
              <a:buFontTx/>
              <a:buAutoNum type="arabicPeriod"/>
            </a:pPr>
            <a:r>
              <a:rPr lang="en-US" altLang="en-US"/>
              <a:t>Summary </a:t>
            </a:r>
          </a:p>
          <a:p>
            <a:pPr marL="533400" indent="-533400">
              <a:buFontTx/>
              <a:buAutoNum type="arabicPeriod"/>
            </a:pPr>
            <a:r>
              <a:rPr lang="en-US" altLang="en-US"/>
              <a:t>Organizational Information </a:t>
            </a:r>
          </a:p>
          <a:p>
            <a:pPr marL="533400" indent="-533400">
              <a:buFontTx/>
              <a:buAutoNum type="arabicPeriod"/>
            </a:pPr>
            <a:r>
              <a:rPr lang="en-US" altLang="en-US"/>
              <a:t>Problem/Situation Description </a:t>
            </a:r>
          </a:p>
          <a:p>
            <a:pPr marL="533400" indent="-533400">
              <a:buFontTx/>
              <a:buAutoNum type="arabicPeriod"/>
            </a:pPr>
            <a:r>
              <a:rPr lang="en-US" altLang="en-US"/>
              <a:t>Work Plan/Specific Activities </a:t>
            </a:r>
          </a:p>
          <a:p>
            <a:pPr marL="533400" indent="-533400">
              <a:buFontTx/>
              <a:buAutoNum type="arabicPeriod"/>
            </a:pPr>
            <a:r>
              <a:rPr lang="en-US" altLang="en-US"/>
              <a:t>Outcomes/Impact of Activities </a:t>
            </a:r>
          </a:p>
        </p:txBody>
      </p:sp>
      <p:sp>
        <p:nvSpPr>
          <p:cNvPr id="52228" name="Rectangle 4"/>
          <p:cNvSpPr>
            <a:spLocks noGrp="1" noChangeArrowheads="1"/>
          </p:cNvSpPr>
          <p:nvPr>
            <p:ph sz="half" idx="2"/>
          </p:nvPr>
        </p:nvSpPr>
        <p:spPr>
          <a:xfrm>
            <a:off x="4648200" y="1676400"/>
            <a:ext cx="3810000" cy="4419600"/>
          </a:xfrm>
        </p:spPr>
        <p:txBody>
          <a:bodyPr/>
          <a:lstStyle/>
          <a:p>
            <a:pPr>
              <a:buFontTx/>
              <a:buNone/>
            </a:pPr>
            <a:r>
              <a:rPr lang="en-US" altLang="en-US"/>
              <a:t>6. Other Funding </a:t>
            </a:r>
          </a:p>
          <a:p>
            <a:pPr>
              <a:buFontTx/>
              <a:buNone/>
            </a:pPr>
            <a:r>
              <a:rPr lang="en-US" altLang="en-US"/>
              <a:t>7. Future Funding</a:t>
            </a:r>
          </a:p>
          <a:p>
            <a:pPr>
              <a:buFontTx/>
              <a:buNone/>
            </a:pPr>
            <a:r>
              <a:rPr lang="en-US" altLang="en-US"/>
              <a:t>8. Evaluation </a:t>
            </a:r>
          </a:p>
          <a:p>
            <a:pPr>
              <a:buFontTx/>
              <a:buNone/>
            </a:pPr>
            <a:r>
              <a:rPr lang="en-US" altLang="en-US"/>
              <a:t>9. Budget </a:t>
            </a:r>
          </a:p>
          <a:p>
            <a:pPr>
              <a:buFontTx/>
              <a:buNone/>
            </a:pPr>
            <a:r>
              <a:rPr lang="en-US" altLang="en-US"/>
              <a:t>10. Additional Materials </a:t>
            </a:r>
          </a:p>
          <a:p>
            <a:pPr>
              <a:buFontTx/>
              <a:buNone/>
            </a:pPr>
            <a:r>
              <a:rPr lang="en-US" altLang="en-US"/>
              <a:t>11. Putting It All Together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685800" y="304800"/>
            <a:ext cx="7772400" cy="1066800"/>
          </a:xfrm>
        </p:spPr>
        <p:txBody>
          <a:bodyPr/>
          <a:lstStyle/>
          <a:p>
            <a:r>
              <a:rPr lang="en-US" altLang="en-US"/>
              <a:t>* DISCUSSION *</a:t>
            </a:r>
          </a:p>
        </p:txBody>
      </p:sp>
      <p:sp>
        <p:nvSpPr>
          <p:cNvPr id="62467" name="Rectangle 3"/>
          <p:cNvSpPr>
            <a:spLocks noGrp="1" noChangeArrowheads="1"/>
          </p:cNvSpPr>
          <p:nvPr>
            <p:ph idx="1"/>
          </p:nvPr>
        </p:nvSpPr>
        <p:spPr>
          <a:xfrm>
            <a:off x="685800" y="1524000"/>
            <a:ext cx="7772400" cy="4800600"/>
          </a:xfrm>
        </p:spPr>
        <p:txBody>
          <a:bodyPr/>
          <a:lstStyle/>
          <a:p>
            <a:pPr>
              <a:lnSpc>
                <a:spcPct val="90000"/>
              </a:lnSpc>
            </a:pPr>
            <a:r>
              <a:rPr lang="en-US" altLang="en-US"/>
              <a:t>Does your organization regularly apply for grants to fund its projects and operational costs?  </a:t>
            </a:r>
          </a:p>
          <a:p>
            <a:pPr>
              <a:lnSpc>
                <a:spcPct val="90000"/>
              </a:lnSpc>
            </a:pPr>
            <a:r>
              <a:rPr lang="en-US" altLang="en-US"/>
              <a:t>If so, what is the process by which this application is done, and who is responsible for managing the process?  </a:t>
            </a:r>
          </a:p>
          <a:p>
            <a:pPr>
              <a:lnSpc>
                <a:spcPct val="90000"/>
              </a:lnSpc>
            </a:pPr>
            <a:r>
              <a:rPr lang="en-US" altLang="en-US"/>
              <a:t>Do you feel your organization takes advantage of existing funding opportunities, or do you feel that more could be done in this area?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85800" y="533400"/>
            <a:ext cx="7772400" cy="609600"/>
          </a:xfrm>
        </p:spPr>
        <p:txBody>
          <a:bodyPr/>
          <a:lstStyle/>
          <a:p>
            <a:r>
              <a:rPr lang="en-US" altLang="en-US" sz="3200" dirty="0">
                <a:solidFill>
                  <a:schemeClr val="tx1"/>
                </a:solidFill>
              </a:rPr>
              <a:t>Resources consulted for this presentation:</a:t>
            </a:r>
          </a:p>
        </p:txBody>
      </p:sp>
      <p:sp>
        <p:nvSpPr>
          <p:cNvPr id="63491" name="Rectangle 3"/>
          <p:cNvSpPr>
            <a:spLocks noGrp="1" noChangeArrowheads="1"/>
          </p:cNvSpPr>
          <p:nvPr>
            <p:ph idx="1"/>
          </p:nvPr>
        </p:nvSpPr>
        <p:spPr>
          <a:xfrm>
            <a:off x="685800" y="1143000"/>
            <a:ext cx="7772400" cy="4953000"/>
          </a:xfrm>
        </p:spPr>
        <p:txBody>
          <a:bodyPr>
            <a:normAutofit fontScale="92500"/>
          </a:bodyPr>
          <a:lstStyle/>
          <a:p>
            <a:r>
              <a:rPr lang="en-US" altLang="en-US" sz="2400" dirty="0">
                <a:hlinkClick r:id="rId3"/>
              </a:rPr>
              <a:t>www.BoardSource.org</a:t>
            </a:r>
            <a:r>
              <a:rPr lang="en-US" altLang="en-US" sz="2400" dirty="0"/>
              <a:t> </a:t>
            </a:r>
          </a:p>
          <a:p>
            <a:r>
              <a:rPr lang="en-US" altLang="en-US" sz="2400" dirty="0"/>
              <a:t>C. Callaghan. “Managing Finances.” </a:t>
            </a:r>
            <a:r>
              <a:rPr lang="en-US" altLang="en-US" sz="2400" u="sng" dirty="0"/>
              <a:t>The Nonprofit Board Book</a:t>
            </a:r>
            <a:r>
              <a:rPr lang="en-US" altLang="en-US" sz="2400" dirty="0"/>
              <a:t>. Independent Community Consultants, 1985. </a:t>
            </a:r>
          </a:p>
          <a:p>
            <a:r>
              <a:rPr lang="en-US" altLang="en-US" sz="2400" dirty="0"/>
              <a:t>Joanne Fritz. “Fundraising Fundamentals,” and “How To: Grant Proposal Writing in a Nutshell.” </a:t>
            </a:r>
            <a:r>
              <a:rPr lang="en-US" altLang="en-US" sz="2400" u="sng" dirty="0"/>
              <a:t>Your Guide to Nonprofit Charitable Organizations</a:t>
            </a:r>
            <a:r>
              <a:rPr lang="en-US" altLang="en-US" sz="2400" dirty="0"/>
              <a:t>. 2006. </a:t>
            </a:r>
          </a:p>
          <a:p>
            <a:r>
              <a:rPr lang="en-US" altLang="en-US" sz="2400" dirty="0"/>
              <a:t>Stephen Hitchcock. “Fund Raising: The Board is the Key.” </a:t>
            </a:r>
            <a:r>
              <a:rPr lang="en-US" altLang="en-US" sz="2400" u="sng" dirty="0"/>
              <a:t>The Nonprofit Board Book</a:t>
            </a:r>
            <a:r>
              <a:rPr lang="en-US" altLang="en-US" sz="2400" dirty="0"/>
              <a:t>. Independent Community Consultants, 1985. </a:t>
            </a:r>
          </a:p>
          <a:p>
            <a:r>
              <a:rPr lang="en-US" altLang="en-US" sz="2400" dirty="0"/>
              <a:t>Andrew Lang. </a:t>
            </a:r>
            <a:r>
              <a:rPr lang="en-US" altLang="en-US" sz="2400" u="sng" dirty="0"/>
              <a:t>Financial Responsibilities of Nonprofit Boards</a:t>
            </a:r>
            <a:r>
              <a:rPr lang="en-US" altLang="en-US" sz="2400" dirty="0"/>
              <a:t>, </a:t>
            </a:r>
            <a:r>
              <a:rPr lang="en-US" altLang="en-US" sz="2400" dirty="0" err="1"/>
              <a:t>BoardSource</a:t>
            </a:r>
            <a:r>
              <a:rPr lang="en-US" altLang="en-US" sz="2400" dirty="0"/>
              <a:t>. </a:t>
            </a:r>
          </a:p>
          <a:p>
            <a:r>
              <a:rPr lang="en-US" altLang="en-US" sz="2400" dirty="0" err="1"/>
              <a:t>Pfau</a:t>
            </a:r>
            <a:r>
              <a:rPr lang="en-US" altLang="en-US" sz="2400" dirty="0"/>
              <a:t> </a:t>
            </a:r>
            <a:r>
              <a:rPr lang="en-US" altLang="en-US" sz="2400" dirty="0" err="1"/>
              <a:t>Englund</a:t>
            </a:r>
            <a:r>
              <a:rPr lang="en-US" altLang="en-US" sz="2400" dirty="0"/>
              <a:t> Nonprofit Law, P.C. </a:t>
            </a:r>
            <a:r>
              <a:rPr lang="en-US" altLang="en-US" sz="2400" dirty="0">
                <a:hlinkClick r:id="rId4"/>
              </a:rPr>
              <a:t>www.nonprofitlaw.com</a:t>
            </a:r>
            <a:r>
              <a:rPr lang="en-US" altLang="en-US" sz="2400" dirty="0"/>
              <a:t>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ctrTitle"/>
          </p:nvPr>
        </p:nvSpPr>
        <p:spPr>
          <a:xfrm>
            <a:off x="685800" y="2286000"/>
            <a:ext cx="7772400" cy="1143000"/>
          </a:xfrm>
        </p:spPr>
        <p:txBody>
          <a:bodyPr>
            <a:normAutofit fontScale="90000"/>
          </a:bodyPr>
          <a:lstStyle/>
          <a:p>
            <a:r>
              <a:rPr lang="en-US" altLang="en-US"/>
              <a:t>Any final thoughts or questions? </a:t>
            </a:r>
          </a:p>
        </p:txBody>
      </p:sp>
      <p:sp>
        <p:nvSpPr>
          <p:cNvPr id="65539" name="Rectangle 3"/>
          <p:cNvSpPr>
            <a:spLocks noGrp="1" noChangeArrowheads="1"/>
          </p:cNvSpPr>
          <p:nvPr>
            <p:ph type="subTitle" idx="1"/>
          </p:nvPr>
        </p:nvSpPr>
        <p:spPr/>
        <p:txBody>
          <a:bodyPr/>
          <a:lstStyle/>
          <a:p>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t>Strategic Planning</a:t>
            </a:r>
            <a:r>
              <a:rPr lang="en-US" altLang="en-US"/>
              <a:t> </a:t>
            </a:r>
          </a:p>
        </p:txBody>
      </p:sp>
      <p:sp>
        <p:nvSpPr>
          <p:cNvPr id="9219" name="Rectangle 3"/>
          <p:cNvSpPr>
            <a:spLocks noGrp="1" noChangeArrowheads="1"/>
          </p:cNvSpPr>
          <p:nvPr>
            <p:ph idx="1"/>
          </p:nvPr>
        </p:nvSpPr>
        <p:spPr/>
        <p:txBody>
          <a:bodyPr/>
          <a:lstStyle/>
          <a:p>
            <a:r>
              <a:rPr lang="en-US" altLang="en-US"/>
              <a:t>Program development </a:t>
            </a:r>
          </a:p>
          <a:p>
            <a:r>
              <a:rPr lang="en-US" altLang="en-US"/>
              <a:t>Resource development</a:t>
            </a:r>
          </a:p>
          <a:p>
            <a:pPr>
              <a:buFontTx/>
              <a:buNone/>
            </a:pPr>
            <a:r>
              <a:rPr lang="en-US" altLang="en-US"/>
              <a:t>	2 goals: financial stability, self-sufficiency </a:t>
            </a:r>
          </a:p>
          <a:p>
            <a:r>
              <a:rPr lang="en-US" altLang="en-US"/>
              <a:t>Avoid developing programs in </a:t>
            </a:r>
            <a:r>
              <a:rPr lang="en-US" altLang="en-US" u="sng"/>
              <a:t>response</a:t>
            </a:r>
            <a:r>
              <a:rPr lang="en-US" altLang="en-US"/>
              <a:t> to funding. </a:t>
            </a:r>
          </a:p>
          <a:p>
            <a:r>
              <a:rPr lang="en-US" altLang="en-US"/>
              <a:t>Search for resources to fund programs that specifically match organization mission.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u="sng"/>
              <a:t>Resource Allocation </a:t>
            </a:r>
          </a:p>
        </p:txBody>
      </p:sp>
      <p:sp>
        <p:nvSpPr>
          <p:cNvPr id="11267" name="Rectangle 3"/>
          <p:cNvSpPr>
            <a:spLocks noGrp="1" noChangeArrowheads="1"/>
          </p:cNvSpPr>
          <p:nvPr>
            <p:ph idx="1"/>
          </p:nvPr>
        </p:nvSpPr>
        <p:spPr/>
        <p:txBody>
          <a:bodyPr/>
          <a:lstStyle/>
          <a:p>
            <a:pPr>
              <a:lnSpc>
                <a:spcPct val="90000"/>
              </a:lnSpc>
            </a:pPr>
            <a:r>
              <a:rPr lang="en-US" altLang="en-US"/>
              <a:t>Tends to be difficult - must determine the balance of resources among organizational overhead, fundraising, program costs, etc </a:t>
            </a:r>
          </a:p>
          <a:p>
            <a:pPr>
              <a:lnSpc>
                <a:spcPct val="90000"/>
              </a:lnSpc>
            </a:pPr>
            <a:r>
              <a:rPr lang="en-US" altLang="en-US"/>
              <a:t>Additional factors to consider: </a:t>
            </a:r>
          </a:p>
          <a:p>
            <a:pPr>
              <a:lnSpc>
                <a:spcPct val="90000"/>
              </a:lnSpc>
              <a:buFontTx/>
              <a:buNone/>
            </a:pPr>
            <a:r>
              <a:rPr lang="en-US" altLang="en-US"/>
              <a:t> </a:t>
            </a:r>
            <a:r>
              <a:rPr lang="en-US" altLang="en-US" sz="2800"/>
              <a:t>- What is the mission of the nonprofit?</a:t>
            </a:r>
          </a:p>
          <a:p>
            <a:pPr>
              <a:lnSpc>
                <a:spcPct val="90000"/>
              </a:lnSpc>
              <a:buFontTx/>
              <a:buNone/>
            </a:pPr>
            <a:r>
              <a:rPr lang="en-US" altLang="en-US" sz="2800"/>
              <a:t> - In what type of environment does the organization operate?</a:t>
            </a:r>
          </a:p>
          <a:p>
            <a:pPr>
              <a:lnSpc>
                <a:spcPct val="90000"/>
              </a:lnSpc>
              <a:buFontTx/>
              <a:buNone/>
            </a:pPr>
            <a:r>
              <a:rPr lang="en-US" altLang="en-US" sz="2800"/>
              <a:t> - How does the organization raise money?</a:t>
            </a:r>
            <a:r>
              <a:rPr lang="en-US" altLang="en-US"/>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u="sng"/>
              <a:t>Budgeting </a:t>
            </a:r>
          </a:p>
        </p:txBody>
      </p:sp>
      <p:sp>
        <p:nvSpPr>
          <p:cNvPr id="13315" name="Rectangle 3"/>
          <p:cNvSpPr>
            <a:spLocks noGrp="1" noChangeArrowheads="1"/>
          </p:cNvSpPr>
          <p:nvPr>
            <p:ph idx="1"/>
          </p:nvPr>
        </p:nvSpPr>
        <p:spPr/>
        <p:txBody>
          <a:bodyPr/>
          <a:lstStyle/>
          <a:p>
            <a:r>
              <a:rPr lang="en-US" altLang="en-US"/>
              <a:t>Identify short-term and long-term capital requirements </a:t>
            </a:r>
          </a:p>
          <a:p>
            <a:r>
              <a:rPr lang="en-US" altLang="en-US"/>
              <a:t>Perform cost-benefit analyses of alternatives</a:t>
            </a:r>
          </a:p>
          <a:p>
            <a:r>
              <a:rPr lang="en-US" altLang="en-US"/>
              <a:t>Design objectives based on available resources</a:t>
            </a:r>
          </a:p>
          <a:p>
            <a:r>
              <a:rPr lang="en-US" altLang="en-US"/>
              <a:t>Budget resources over a reasonable period </a:t>
            </a:r>
          </a:p>
          <a:p>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04800"/>
            <a:ext cx="7772400" cy="990600"/>
          </a:xfrm>
        </p:spPr>
        <p:txBody>
          <a:bodyPr/>
          <a:lstStyle/>
          <a:p>
            <a:r>
              <a:rPr lang="en-US" altLang="en-US" u="sng"/>
              <a:t>Financial Controls </a:t>
            </a:r>
          </a:p>
        </p:txBody>
      </p:sp>
      <p:sp>
        <p:nvSpPr>
          <p:cNvPr id="15363" name="Rectangle 3"/>
          <p:cNvSpPr>
            <a:spLocks noGrp="1" noChangeArrowheads="1"/>
          </p:cNvSpPr>
          <p:nvPr>
            <p:ph idx="1"/>
          </p:nvPr>
        </p:nvSpPr>
        <p:spPr>
          <a:xfrm>
            <a:off x="685800" y="1295400"/>
            <a:ext cx="7772400" cy="4800600"/>
          </a:xfrm>
        </p:spPr>
        <p:txBody>
          <a:bodyPr/>
          <a:lstStyle/>
          <a:p>
            <a:r>
              <a:rPr lang="en-US" altLang="en-US"/>
              <a:t>Basic objectives: safeguarding assets, ensuring reliability of financial records </a:t>
            </a:r>
          </a:p>
          <a:p>
            <a:r>
              <a:rPr lang="en-US" altLang="en-US" u="sng"/>
              <a:t>Financial control system should include:</a:t>
            </a:r>
          </a:p>
          <a:p>
            <a:pPr>
              <a:buFontTx/>
              <a:buNone/>
            </a:pPr>
            <a:r>
              <a:rPr lang="en-US" altLang="en-US" sz="2800"/>
              <a:t>	- Competent personnel with clear authority </a:t>
            </a:r>
          </a:p>
          <a:p>
            <a:pPr>
              <a:buFontTx/>
              <a:buNone/>
            </a:pPr>
            <a:r>
              <a:rPr lang="en-US" altLang="en-US" sz="2800"/>
              <a:t>	- Adequate segregation of duties</a:t>
            </a:r>
          </a:p>
          <a:p>
            <a:pPr>
              <a:buFontTx/>
              <a:buNone/>
            </a:pPr>
            <a:r>
              <a:rPr lang="en-US" altLang="en-US" sz="2800"/>
              <a:t>	- Proper procedures for authorization and records </a:t>
            </a:r>
          </a:p>
          <a:p>
            <a:pPr>
              <a:buFontTx/>
              <a:buNone/>
            </a:pPr>
            <a:r>
              <a:rPr lang="en-US" altLang="en-US" sz="2800"/>
              <a:t>	- Physical control over assets and records </a:t>
            </a:r>
          </a:p>
          <a:p>
            <a:pPr>
              <a:buFontTx/>
              <a:buNone/>
            </a:pPr>
            <a:r>
              <a:rPr lang="en-US" altLang="en-US" sz="2800"/>
              <a:t>	- Independent checks and accurate documentation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altLang="en-US"/>
              <a:t>* DISCUSSION *</a:t>
            </a:r>
          </a:p>
        </p:txBody>
      </p:sp>
      <p:sp>
        <p:nvSpPr>
          <p:cNvPr id="54275" name="Rectangle 3"/>
          <p:cNvSpPr>
            <a:spLocks noGrp="1" noChangeArrowheads="1"/>
          </p:cNvSpPr>
          <p:nvPr>
            <p:ph idx="1"/>
          </p:nvPr>
        </p:nvSpPr>
        <p:spPr/>
        <p:txBody>
          <a:bodyPr/>
          <a:lstStyle/>
          <a:p>
            <a:r>
              <a:rPr lang="en-US" altLang="en-US"/>
              <a:t>How confident are you in the way in which your organization manages each of the four primary areas of nonprofit financial planning (strategic planning, resource allocation, budgeting, financial controls)? </a:t>
            </a:r>
          </a:p>
          <a:p>
            <a:r>
              <a:rPr lang="en-US" altLang="en-US"/>
              <a:t>Do any of these areas need significant improvement?  How would you institute those improvements?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r>
              <a:rPr lang="en-US" altLang="en-US"/>
              <a:t>Cash Management for Nonprofits </a:t>
            </a:r>
          </a:p>
        </p:txBody>
      </p:sp>
      <p:sp>
        <p:nvSpPr>
          <p:cNvPr id="17411" name="Rectangle 3"/>
          <p:cNvSpPr>
            <a:spLocks noGrp="1" noChangeArrowheads="1"/>
          </p:cNvSpPr>
          <p:nvPr>
            <p:ph idx="1"/>
          </p:nvPr>
        </p:nvSpPr>
        <p:spPr/>
        <p:txBody>
          <a:bodyPr/>
          <a:lstStyle/>
          <a:p>
            <a:pPr marL="609600" indent="-609600">
              <a:lnSpc>
                <a:spcPct val="90000"/>
              </a:lnSpc>
              <a:buFontTx/>
              <a:buNone/>
            </a:pPr>
            <a:r>
              <a:rPr lang="en-US" altLang="en-US" sz="2800" u="sng"/>
              <a:t>Key Events in Establishing an Annual Budget</a:t>
            </a:r>
          </a:p>
          <a:p>
            <a:pPr marL="609600" indent="-609600">
              <a:lnSpc>
                <a:spcPct val="90000"/>
              </a:lnSpc>
              <a:buFontTx/>
              <a:buAutoNum type="arabicPeriod"/>
            </a:pPr>
            <a:r>
              <a:rPr lang="en-US" altLang="en-US" sz="2800"/>
              <a:t>Re-evaluate organization mission </a:t>
            </a:r>
          </a:p>
          <a:p>
            <a:pPr marL="609600" indent="-609600">
              <a:lnSpc>
                <a:spcPct val="90000"/>
              </a:lnSpc>
              <a:buFontTx/>
              <a:buAutoNum type="arabicPeriod"/>
            </a:pPr>
            <a:r>
              <a:rPr lang="en-US" altLang="en-US" sz="2800"/>
              <a:t>Develop long-range objectives </a:t>
            </a:r>
          </a:p>
          <a:p>
            <a:pPr marL="609600" indent="-609600">
              <a:lnSpc>
                <a:spcPct val="90000"/>
              </a:lnSpc>
              <a:buFontTx/>
              <a:buAutoNum type="arabicPeriod"/>
            </a:pPr>
            <a:r>
              <a:rPr lang="en-US" altLang="en-US" sz="2800"/>
              <a:t>Prioritize long-range objectives </a:t>
            </a:r>
          </a:p>
          <a:p>
            <a:pPr marL="609600" indent="-609600">
              <a:lnSpc>
                <a:spcPct val="90000"/>
              </a:lnSpc>
              <a:buFontTx/>
              <a:buAutoNum type="arabicPeriod"/>
            </a:pPr>
            <a:r>
              <a:rPr lang="en-US" altLang="en-US" sz="2800"/>
              <a:t>Evaluate existing programs, consider new programs</a:t>
            </a:r>
          </a:p>
          <a:p>
            <a:pPr marL="609600" indent="-609600">
              <a:lnSpc>
                <a:spcPct val="90000"/>
              </a:lnSpc>
              <a:buFontTx/>
              <a:buAutoNum type="arabicPeriod"/>
            </a:pPr>
            <a:r>
              <a:rPr lang="en-US" altLang="en-US" sz="2800"/>
              <a:t>Determine short and long-term financial requirements </a:t>
            </a:r>
          </a:p>
          <a:p>
            <a:pPr marL="609600" indent="-609600">
              <a:lnSpc>
                <a:spcPct val="90000"/>
              </a:lnSpc>
              <a:buFontTx/>
              <a:buAutoNum type="arabicPeriod"/>
            </a:pPr>
            <a:r>
              <a:rPr lang="en-US" altLang="en-US" sz="2800"/>
              <a:t>Perform cost-benefit analyses of alternatives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109</TotalTime>
  <Words>4042</Words>
  <Application>Microsoft Office PowerPoint</Application>
  <PresentationFormat>On-screen Show (4:3)</PresentationFormat>
  <Paragraphs>394</Paragraphs>
  <Slides>35</Slides>
  <Notes>27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Times New Roman</vt:lpstr>
      <vt:lpstr>Arial</vt:lpstr>
      <vt:lpstr>Verdana</vt:lpstr>
      <vt:lpstr>Symbol</vt:lpstr>
      <vt:lpstr>Flow</vt:lpstr>
      <vt:lpstr>Board Training Kits:   #8 Nonprofit Association  Finances &amp; Fundraising</vt:lpstr>
      <vt:lpstr>Topics to be Presented…</vt:lpstr>
      <vt:lpstr>Primary Aspects of  Nonprofit Financial Planning </vt:lpstr>
      <vt:lpstr>Strategic Planning </vt:lpstr>
      <vt:lpstr>Resource Allocation </vt:lpstr>
      <vt:lpstr>Budgeting </vt:lpstr>
      <vt:lpstr>Financial Controls </vt:lpstr>
      <vt:lpstr>* DISCUSSION *</vt:lpstr>
      <vt:lpstr>Cash Management for Nonprofits </vt:lpstr>
      <vt:lpstr>Cash Management for Nonprofits</vt:lpstr>
      <vt:lpstr>* DISCUSSION *</vt:lpstr>
      <vt:lpstr>The Importance of Profits for Nonprofits </vt:lpstr>
      <vt:lpstr>* DISCUSSION *</vt:lpstr>
      <vt:lpstr>Financial Responsibilities of Association Boards of Directors </vt:lpstr>
      <vt:lpstr>Key Financial Questions for Board Members </vt:lpstr>
      <vt:lpstr>* DISCUSSION *</vt:lpstr>
      <vt:lpstr>Guidelines for Becoming a Financially Accountable Organization</vt:lpstr>
      <vt:lpstr>Financial Audits… </vt:lpstr>
      <vt:lpstr>* DISCUSSION *</vt:lpstr>
      <vt:lpstr>Types of Nonprofit Funding </vt:lpstr>
      <vt:lpstr>Fundraising </vt:lpstr>
      <vt:lpstr>Major Sources of Funding </vt:lpstr>
      <vt:lpstr>Solicitation Methods </vt:lpstr>
      <vt:lpstr>Fundraising Guidelines </vt:lpstr>
      <vt:lpstr>* DISCUSSION * </vt:lpstr>
      <vt:lpstr>Fundraising Laws &amp; Regulations </vt:lpstr>
      <vt:lpstr>Federal Tax Rules </vt:lpstr>
      <vt:lpstr>Postal Regulations </vt:lpstr>
      <vt:lpstr>State Regulations </vt:lpstr>
      <vt:lpstr>Local Regulations </vt:lpstr>
      <vt:lpstr>* DISCUSSION *</vt:lpstr>
      <vt:lpstr>Grant Proposals Should Include…</vt:lpstr>
      <vt:lpstr>* DISCUSSION *</vt:lpstr>
      <vt:lpstr>Resources consulted for this presentation:</vt:lpstr>
      <vt:lpstr>Any final thoughts or questions?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Module 8:  Nonprofit Association  Finances &amp; Fundraising</dc:title>
  <dc:creator>Glenda Bean</dc:creator>
  <cp:lastModifiedBy>Megan</cp:lastModifiedBy>
  <cp:revision>18</cp:revision>
  <dcterms:created xsi:type="dcterms:W3CDTF">2006-04-28T00:05:11Z</dcterms:created>
  <dcterms:modified xsi:type="dcterms:W3CDTF">2016-08-15T16:21:28Z</dcterms:modified>
</cp:coreProperties>
</file>