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56" r:id="rId2"/>
    <p:sldId id="284" r:id="rId3"/>
    <p:sldId id="257" r:id="rId4"/>
    <p:sldId id="258" r:id="rId5"/>
    <p:sldId id="259" r:id="rId6"/>
    <p:sldId id="270" r:id="rId7"/>
    <p:sldId id="260" r:id="rId8"/>
    <p:sldId id="269" r:id="rId9"/>
    <p:sldId id="271" r:id="rId10"/>
    <p:sldId id="276" r:id="rId11"/>
    <p:sldId id="277" r:id="rId12"/>
    <p:sldId id="279" r:id="rId13"/>
    <p:sldId id="278" r:id="rId14"/>
    <p:sldId id="280" r:id="rId15"/>
    <p:sldId id="281" r:id="rId16"/>
    <p:sldId id="282" r:id="rId17"/>
    <p:sldId id="272" r:id="rId18"/>
    <p:sldId id="273" r:id="rId19"/>
    <p:sldId id="268" r:id="rId20"/>
    <p:sldId id="274" r:id="rId21"/>
    <p:sldId id="283" r:id="rId22"/>
    <p:sldId id="275" r:id="rId23"/>
  </p:sldIdLst>
  <p:sldSz cx="9144000" cy="6858000" type="screen4x3"/>
  <p:notesSz cx="6858000" cy="9236075"/>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106" d="100"/>
          <a:sy n="106" d="100"/>
        </p:scale>
        <p:origin x="-175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82"/>
    </p:cViewPr>
  </p:sorterViewPr>
  <p:notesViewPr>
    <p:cSldViewPr>
      <p:cViewPr varScale="1">
        <p:scale>
          <a:sx n="59" d="100"/>
          <a:sy n="59" d="100"/>
        </p:scale>
        <p:origin x="-1764" y="-72"/>
      </p:cViewPr>
      <p:guideLst>
        <p:guide orient="horz" pos="2909"/>
        <p:guide pos="215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41" tIns="45371" rIns="90741" bIns="45371" numCol="1" anchor="t" anchorCtr="0" compatLnSpc="1">
            <a:prstTxWarp prst="textNoShape">
              <a:avLst/>
            </a:prstTxWarp>
          </a:bodyPr>
          <a:lstStyle>
            <a:lvl1pPr defTabSz="906463">
              <a:defRPr sz="1200"/>
            </a:lvl1pPr>
          </a:lstStyle>
          <a:p>
            <a:endParaRPr lang="en-US" altLang="en-US"/>
          </a:p>
        </p:txBody>
      </p:sp>
      <p:sp>
        <p:nvSpPr>
          <p:cNvPr id="24579" name="Rectangle 3"/>
          <p:cNvSpPr>
            <a:spLocks noGrp="1" noChangeArrowheads="1"/>
          </p:cNvSpPr>
          <p:nvPr>
            <p:ph type="dt" sz="quarter" idx="1"/>
          </p:nvPr>
        </p:nvSpPr>
        <p:spPr bwMode="auto">
          <a:xfrm>
            <a:off x="3886200" y="0"/>
            <a:ext cx="29718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41" tIns="45371" rIns="90741" bIns="45371" numCol="1" anchor="t" anchorCtr="0" compatLnSpc="1">
            <a:prstTxWarp prst="textNoShape">
              <a:avLst/>
            </a:prstTxWarp>
          </a:bodyPr>
          <a:lstStyle>
            <a:lvl1pPr algn="r" defTabSz="906463">
              <a:defRPr sz="1200"/>
            </a:lvl1pPr>
          </a:lstStyle>
          <a:p>
            <a:endParaRPr lang="en-US" altLang="en-US"/>
          </a:p>
        </p:txBody>
      </p:sp>
      <p:sp>
        <p:nvSpPr>
          <p:cNvPr id="24580" name="Rectangle 4"/>
          <p:cNvSpPr>
            <a:spLocks noGrp="1" noChangeArrowheads="1"/>
          </p:cNvSpPr>
          <p:nvPr>
            <p:ph type="ftr" sz="quarter" idx="2"/>
          </p:nvPr>
        </p:nvSpPr>
        <p:spPr bwMode="auto">
          <a:xfrm>
            <a:off x="0" y="8774113"/>
            <a:ext cx="29718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41" tIns="45371" rIns="90741" bIns="45371" numCol="1" anchor="b" anchorCtr="0" compatLnSpc="1">
            <a:prstTxWarp prst="textNoShape">
              <a:avLst/>
            </a:prstTxWarp>
          </a:bodyPr>
          <a:lstStyle>
            <a:lvl1pPr defTabSz="906463">
              <a:defRPr sz="1200"/>
            </a:lvl1pPr>
          </a:lstStyle>
          <a:p>
            <a:endParaRPr lang="en-US" altLang="en-US"/>
          </a:p>
        </p:txBody>
      </p:sp>
      <p:sp>
        <p:nvSpPr>
          <p:cNvPr id="24581" name="Rectangle 5"/>
          <p:cNvSpPr>
            <a:spLocks noGrp="1" noChangeArrowheads="1"/>
          </p:cNvSpPr>
          <p:nvPr>
            <p:ph type="sldNum" sz="quarter" idx="3"/>
          </p:nvPr>
        </p:nvSpPr>
        <p:spPr bwMode="auto">
          <a:xfrm>
            <a:off x="3886200" y="8774113"/>
            <a:ext cx="29718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41" tIns="45371" rIns="90741" bIns="45371" numCol="1" anchor="b" anchorCtr="0" compatLnSpc="1">
            <a:prstTxWarp prst="textNoShape">
              <a:avLst/>
            </a:prstTxWarp>
          </a:bodyPr>
          <a:lstStyle>
            <a:lvl1pPr algn="r" defTabSz="906463">
              <a:defRPr sz="1200"/>
            </a:lvl1pPr>
          </a:lstStyle>
          <a:p>
            <a:fld id="{7C143E25-07DE-4BE3-A1F4-2E5320D0689B}" type="slidenum">
              <a:rPr lang="en-US" altLang="en-US"/>
              <a:pPr/>
              <a:t>‹#›</a:t>
            </a:fld>
            <a:endParaRPr lang="en-US" altLang="en-US"/>
          </a:p>
        </p:txBody>
      </p:sp>
    </p:spTree>
    <p:extLst>
      <p:ext uri="{BB962C8B-B14F-4D97-AF65-F5344CB8AC3E}">
        <p14:creationId xmlns:p14="http://schemas.microsoft.com/office/powerpoint/2010/main" val="15431443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95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41" tIns="45371" rIns="90741" bIns="45371" numCol="1" anchor="t" anchorCtr="0" compatLnSpc="1">
            <a:prstTxWarp prst="textNoShape">
              <a:avLst/>
            </a:prstTxWarp>
          </a:bodyPr>
          <a:lstStyle>
            <a:lvl1pPr defTabSz="906463">
              <a:defRPr sz="1200"/>
            </a:lvl1pPr>
          </a:lstStyle>
          <a:p>
            <a:endParaRPr lang="en-US" altLang="en-US"/>
          </a:p>
        </p:txBody>
      </p:sp>
      <p:sp>
        <p:nvSpPr>
          <p:cNvPr id="35843" name="Rectangle 3"/>
          <p:cNvSpPr>
            <a:spLocks noGrp="1" noChangeArrowheads="1"/>
          </p:cNvSpPr>
          <p:nvPr>
            <p:ph type="dt" idx="1"/>
          </p:nvPr>
        </p:nvSpPr>
        <p:spPr bwMode="auto">
          <a:xfrm>
            <a:off x="3892550" y="0"/>
            <a:ext cx="2995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41" tIns="45371" rIns="90741" bIns="45371" numCol="1" anchor="t" anchorCtr="0" compatLnSpc="1">
            <a:prstTxWarp prst="textNoShape">
              <a:avLst/>
            </a:prstTxWarp>
          </a:bodyPr>
          <a:lstStyle>
            <a:lvl1pPr algn="r" defTabSz="906463">
              <a:defRPr sz="1200"/>
            </a:lvl1pPr>
          </a:lstStyle>
          <a:p>
            <a:endParaRPr lang="en-US" altLang="en-US"/>
          </a:p>
        </p:txBody>
      </p:sp>
      <p:sp>
        <p:nvSpPr>
          <p:cNvPr id="35844" name="Rectangle 4"/>
          <p:cNvSpPr>
            <a:spLocks noChangeArrowheads="1" noTextEdit="1"/>
          </p:cNvSpPr>
          <p:nvPr>
            <p:ph type="sldImg" idx="2"/>
          </p:nvPr>
        </p:nvSpPr>
        <p:spPr bwMode="auto">
          <a:xfrm>
            <a:off x="1071563" y="685800"/>
            <a:ext cx="4673600" cy="35052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5845" name="Rectangle 5"/>
          <p:cNvSpPr>
            <a:spLocks noGrp="1" noChangeArrowheads="1"/>
          </p:cNvSpPr>
          <p:nvPr>
            <p:ph type="body" sz="quarter" idx="3"/>
          </p:nvPr>
        </p:nvSpPr>
        <p:spPr bwMode="auto">
          <a:xfrm>
            <a:off x="896938" y="4419600"/>
            <a:ext cx="50165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41" tIns="45371" rIns="90741" bIns="45371"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5846" name="Rectangle 6"/>
          <p:cNvSpPr>
            <a:spLocks noGrp="1" noChangeArrowheads="1"/>
          </p:cNvSpPr>
          <p:nvPr>
            <p:ph type="ftr" sz="quarter" idx="4"/>
          </p:nvPr>
        </p:nvSpPr>
        <p:spPr bwMode="auto">
          <a:xfrm>
            <a:off x="0" y="8763000"/>
            <a:ext cx="2995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41" tIns="45371" rIns="90741" bIns="45371" numCol="1" anchor="b" anchorCtr="0" compatLnSpc="1">
            <a:prstTxWarp prst="textNoShape">
              <a:avLst/>
            </a:prstTxWarp>
          </a:bodyPr>
          <a:lstStyle>
            <a:lvl1pPr defTabSz="906463">
              <a:defRPr sz="1200"/>
            </a:lvl1pPr>
          </a:lstStyle>
          <a:p>
            <a:endParaRPr lang="en-US" altLang="en-US"/>
          </a:p>
        </p:txBody>
      </p:sp>
      <p:sp>
        <p:nvSpPr>
          <p:cNvPr id="35847" name="Rectangle 7"/>
          <p:cNvSpPr>
            <a:spLocks noGrp="1" noChangeArrowheads="1"/>
          </p:cNvSpPr>
          <p:nvPr>
            <p:ph type="sldNum" sz="quarter" idx="5"/>
          </p:nvPr>
        </p:nvSpPr>
        <p:spPr bwMode="auto">
          <a:xfrm>
            <a:off x="3892550" y="8763000"/>
            <a:ext cx="2995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41" tIns="45371" rIns="90741" bIns="45371" numCol="1" anchor="b" anchorCtr="0" compatLnSpc="1">
            <a:prstTxWarp prst="textNoShape">
              <a:avLst/>
            </a:prstTxWarp>
          </a:bodyPr>
          <a:lstStyle>
            <a:lvl1pPr algn="r" defTabSz="906463">
              <a:defRPr sz="1200"/>
            </a:lvl1pPr>
          </a:lstStyle>
          <a:p>
            <a:fld id="{605C6D78-7E3E-4672-BCD4-3D42B2CE7AF6}" type="slidenum">
              <a:rPr lang="en-US" altLang="en-US"/>
              <a:pPr/>
              <a:t>‹#›</a:t>
            </a:fld>
            <a:endParaRPr lang="en-US" altLang="en-US"/>
          </a:p>
        </p:txBody>
      </p:sp>
    </p:spTree>
    <p:extLst>
      <p:ext uri="{BB962C8B-B14F-4D97-AF65-F5344CB8AC3E}">
        <p14:creationId xmlns:p14="http://schemas.microsoft.com/office/powerpoint/2010/main" val="152676856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346E86-A1B4-4ED9-B108-F699D02FAEBC}" type="slidenum">
              <a:rPr lang="en-US" altLang="en-US"/>
              <a:pPr/>
              <a:t>1</a:t>
            </a:fld>
            <a:endParaRPr lang="en-US" altLang="en-US"/>
          </a:p>
        </p:txBody>
      </p:sp>
      <p:sp>
        <p:nvSpPr>
          <p:cNvPr id="36866" name="Rectangle 2"/>
          <p:cNvSpPr>
            <a:spLocks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US" altLang="en-US"/>
              <a:t>This is the first in a series of training modules intended to help associations affiliated with the Southern Early Childhood Association provide comprehensive training to their association leaders and membership.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D15AC8-CA50-418C-8C2D-B7367EB58186}" type="slidenum">
              <a:rPr lang="en-US" altLang="en-US"/>
              <a:pPr/>
              <a:t>17</a:t>
            </a:fld>
            <a:endParaRPr lang="en-US" altLang="en-US"/>
          </a:p>
        </p:txBody>
      </p:sp>
      <p:sp>
        <p:nvSpPr>
          <p:cNvPr id="45058" name="Rectangle 2"/>
          <p:cNvSpPr>
            <a:spLocks noChangeArrowheads="1" noTextEdit="1"/>
          </p:cNvSpPr>
          <p:nvPr>
            <p:ph type="sldImg"/>
          </p:nvPr>
        </p:nvSpPr>
        <p:spPr>
          <a:ln/>
        </p:spPr>
      </p:sp>
      <p:sp>
        <p:nvSpPr>
          <p:cNvPr id="45059" name="Rectangle 3"/>
          <p:cNvSpPr>
            <a:spLocks noGrp="1" noChangeArrowheads="1"/>
          </p:cNvSpPr>
          <p:nvPr>
            <p:ph type="body" idx="1"/>
          </p:nvPr>
        </p:nvSpPr>
        <p:spPr/>
        <p:txBody>
          <a:bodyPr/>
          <a:lstStyle/>
          <a:p>
            <a:r>
              <a:rPr lang="en-US" altLang="en-US"/>
              <a:t>The instructor may want to divide the participants into groups, assigning each one or two duties, then have each group present its findings and conclusions to the larger audience.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956010-F1AD-497B-87E8-6723201CF6A7}" type="slidenum">
              <a:rPr lang="en-US" altLang="en-US"/>
              <a:pPr/>
              <a:t>18</a:t>
            </a:fld>
            <a:endParaRPr lang="en-US" altLang="en-US"/>
          </a:p>
        </p:txBody>
      </p:sp>
      <p:sp>
        <p:nvSpPr>
          <p:cNvPr id="46082" name="Rectangle 2"/>
          <p:cNvSpPr>
            <a:spLocks noChangeArrowheads="1" noTextEdit="1"/>
          </p:cNvSpPr>
          <p:nvPr>
            <p:ph type="sldImg"/>
          </p:nvPr>
        </p:nvSpPr>
        <p:spPr>
          <a:ln/>
        </p:spPr>
      </p:sp>
      <p:sp>
        <p:nvSpPr>
          <p:cNvPr id="46083" name="Rectangle 3"/>
          <p:cNvSpPr>
            <a:spLocks noGrp="1" noChangeArrowheads="1"/>
          </p:cNvSpPr>
          <p:nvPr>
            <p:ph type="body" idx="1"/>
          </p:nvPr>
        </p:nvSpPr>
        <p:spPr/>
        <p:txBody>
          <a:bodyPr/>
          <a:lstStyle/>
          <a:p>
            <a:r>
              <a:rPr lang="en-US" altLang="en-US"/>
              <a:t>This is a very important question for the seminar participants to discuss openly.  Strategic improvement (meaning that plans for improvement should be very well defined and practically assessed) is a key aspect of successful associations.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8E1DAC-AA6B-4BD4-BF6A-93CC1AC42457}" type="slidenum">
              <a:rPr lang="en-US" altLang="en-US"/>
              <a:pPr/>
              <a:t>19</a:t>
            </a:fld>
            <a:endParaRPr lang="en-US" altLang="en-US"/>
          </a:p>
        </p:txBody>
      </p:sp>
      <p:sp>
        <p:nvSpPr>
          <p:cNvPr id="47106" name="Rectangle 2"/>
          <p:cNvSpPr>
            <a:spLocks noChangeArrowheads="1" noTextEdit="1"/>
          </p:cNvSpPr>
          <p:nvPr>
            <p:ph type="sldImg"/>
          </p:nvPr>
        </p:nvSpPr>
        <p:spPr>
          <a:ln/>
        </p:spPr>
      </p:sp>
      <p:sp>
        <p:nvSpPr>
          <p:cNvPr id="47107" name="Rectangle 3"/>
          <p:cNvSpPr>
            <a:spLocks noGrp="1" noChangeArrowheads="1"/>
          </p:cNvSpPr>
          <p:nvPr>
            <p:ph type="body" idx="1"/>
          </p:nvPr>
        </p:nvSpPr>
        <p:spPr/>
        <p:txBody>
          <a:bodyPr/>
          <a:lstStyle/>
          <a:p>
            <a:r>
              <a:rPr lang="en-US" altLang="en-US"/>
              <a:t>Many nonprofits generate revenue by charging fees for the services they provide, earning interest on investments, or producing or selling goods.  While some nonprofits spend all the money they generate immediately in pursuit of their charitable mission, others work to save money and build monetary reserves so that their organization does not risk dissolution due to monetary distress.  What distinguishes nonprofits is not whether they can make a profit, but what happens to the profits they make.  A for-profit company may distribute its revenue to owners, shareholders, executives, etc.  Nonprofits, in contrast, are non-profit-distributing – they do not exist simply to earn money for owners and shareholders, as there are none.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9F3C30-D7FC-406B-BCA0-72EABE7E6124}" type="slidenum">
              <a:rPr lang="en-US" altLang="en-US"/>
              <a:pPr/>
              <a:t>20</a:t>
            </a:fld>
            <a:endParaRPr lang="en-US" altLang="en-US"/>
          </a:p>
        </p:txBody>
      </p:sp>
      <p:sp>
        <p:nvSpPr>
          <p:cNvPr id="48130" name="Rectangle 2"/>
          <p:cNvSpPr>
            <a:spLocks noChangeArrowheads="1" noTextEdit="1"/>
          </p:cNvSpPr>
          <p:nvPr>
            <p:ph type="sldImg"/>
          </p:nvPr>
        </p:nvSpPr>
        <p:spPr>
          <a:ln/>
        </p:spPr>
      </p:sp>
      <p:sp>
        <p:nvSpPr>
          <p:cNvPr id="48131" name="Rectangle 3"/>
          <p:cNvSpPr>
            <a:spLocks noGrp="1" noChangeArrowheads="1"/>
          </p:cNvSpPr>
          <p:nvPr>
            <p:ph type="body" idx="1"/>
          </p:nvPr>
        </p:nvSpPr>
        <p:spPr/>
        <p:txBody>
          <a:bodyPr/>
          <a:lstStyle/>
          <a:p>
            <a:r>
              <a:rPr lang="en-US" altLang="en-US"/>
              <a:t>This is a good discussion for the instructor to encourage if both the executive director and board members are present, as the director usually maintains fiscal responsibility for the organization, while the board is usually supposed to instruct the director as to how any profit should be managed.  It is therefore important that both parties maintain the same understanding of how association profits should be handled.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F447CA-9374-44FD-8AB2-11862AC40006}" type="slidenum">
              <a:rPr lang="en-US" altLang="en-US"/>
              <a:pPr/>
              <a:t>21</a:t>
            </a:fld>
            <a:endParaRPr lang="en-US" altLang="en-US"/>
          </a:p>
        </p:txBody>
      </p:sp>
      <p:sp>
        <p:nvSpPr>
          <p:cNvPr id="49154" name="Rectangle 2"/>
          <p:cNvSpPr>
            <a:spLocks noChangeArrowheads="1" noTextEdit="1"/>
          </p:cNvSpPr>
          <p:nvPr>
            <p:ph type="sldImg"/>
          </p:nvPr>
        </p:nvSpPr>
        <p:spPr>
          <a:ln/>
        </p:spPr>
      </p:sp>
      <p:sp>
        <p:nvSpPr>
          <p:cNvPr id="49155" name="Rectangle 3"/>
          <p:cNvSpPr>
            <a:spLocks noGrp="1" noChangeArrowheads="1"/>
          </p:cNvSpPr>
          <p:nvPr>
            <p:ph type="body" idx="1"/>
          </p:nvPr>
        </p:nvSpPr>
        <p:spPr/>
        <p:txBody>
          <a:bodyPr/>
          <a:lstStyle/>
          <a:p>
            <a:r>
              <a:rPr lang="en-US" altLang="en-US"/>
              <a:t>These sources were paraphrased in portions of this presentation, and are wonderful resources for any of the participants who might be interested in learning more about the topics introduced in this presentation.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B3C66F-51A2-408F-80A5-5A7ED858B6DD}" type="slidenum">
              <a:rPr lang="en-US" altLang="en-US"/>
              <a:pPr/>
              <a:t>22</a:t>
            </a:fld>
            <a:endParaRPr lang="en-US" altLang="en-US"/>
          </a:p>
        </p:txBody>
      </p:sp>
      <p:sp>
        <p:nvSpPr>
          <p:cNvPr id="50178" name="Rectangle 2"/>
          <p:cNvSpPr>
            <a:spLocks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6F522B-D5BA-4109-8538-452D73A95C21}" type="slidenum">
              <a:rPr lang="en-US" altLang="en-US"/>
              <a:pPr/>
              <a:t>2</a:t>
            </a:fld>
            <a:endParaRPr lang="en-US" altLang="en-US"/>
          </a:p>
        </p:txBody>
      </p:sp>
      <p:sp>
        <p:nvSpPr>
          <p:cNvPr id="53250" name="Rectangle 2"/>
          <p:cNvSpPr>
            <a:spLocks noChangeArrowheads="1" noTextEdit="1"/>
          </p:cNvSpPr>
          <p:nvPr>
            <p:ph type="sldImg"/>
          </p:nvPr>
        </p:nvSpPr>
        <p:spPr>
          <a:ln/>
        </p:spPr>
      </p:sp>
      <p:sp>
        <p:nvSpPr>
          <p:cNvPr id="53251" name="Rectangle 3"/>
          <p:cNvSpPr>
            <a:spLocks noGrp="1" noChangeArrowheads="1"/>
          </p:cNvSpPr>
          <p:nvPr>
            <p:ph type="body" idx="1"/>
          </p:nvPr>
        </p:nvSpPr>
        <p:spPr/>
        <p:txBody>
          <a:bodyPr/>
          <a:lstStyle/>
          <a:p>
            <a:r>
              <a:rPr lang="en-US" altLang="en-US"/>
              <a:t>This is an outline of the topics to be presented in this module.</a:t>
            </a:r>
          </a:p>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660055-1B70-48A3-AB46-25E10C3A6F2E}" type="slidenum">
              <a:rPr lang="en-US" altLang="en-US"/>
              <a:pPr/>
              <a:t>3</a:t>
            </a:fld>
            <a:endParaRPr lang="en-US" altLang="en-US"/>
          </a:p>
        </p:txBody>
      </p:sp>
      <p:sp>
        <p:nvSpPr>
          <p:cNvPr id="37890" name="Rectangle 2"/>
          <p:cNvSpPr>
            <a:spLocks noChangeArrowheads="1" noTextEdit="1"/>
          </p:cNvSpPr>
          <p:nvPr>
            <p:ph type="sldImg"/>
          </p:nvPr>
        </p:nvSpPr>
        <p:spPr>
          <a:ln/>
        </p:spPr>
      </p:sp>
      <p:sp>
        <p:nvSpPr>
          <p:cNvPr id="37891" name="Rectangle 3"/>
          <p:cNvSpPr>
            <a:spLocks noGrp="1" noChangeArrowheads="1"/>
          </p:cNvSpPr>
          <p:nvPr>
            <p:ph type="body" idx="1"/>
          </p:nvPr>
        </p:nvSpPr>
        <p:spPr/>
        <p:txBody>
          <a:bodyPr/>
          <a:lstStyle/>
          <a:p>
            <a:pPr marL="228600" indent="-228600">
              <a:buFontTx/>
              <a:buChar char="•"/>
            </a:pPr>
            <a:r>
              <a:rPr lang="en-US" altLang="en-US"/>
              <a:t>The nonprofit sector is the collective name used to describe institutions and organizations that are neither government nor business.  The nonprofit sector is characterized by its reliance on volunteers and voluntary action and its promotion of activities that enhance the social fabric of our country.  </a:t>
            </a:r>
          </a:p>
          <a:p>
            <a:pPr marL="228600" indent="-228600">
              <a:buFontTx/>
              <a:buChar char="•"/>
            </a:pPr>
            <a:r>
              <a:rPr lang="en-US" altLang="en-US"/>
              <a:t>These groups are dedicated to a specific mission, and therefore they exist to advance a policy position or serve others, not to earn a profit (though they can earn profits while carrying out their work).  </a:t>
            </a:r>
          </a:p>
          <a:p>
            <a:pPr marL="228600" indent="-228600">
              <a:buFontTx/>
              <a:buChar char="•"/>
            </a:pPr>
            <a:r>
              <a:rPr lang="en-US" altLang="en-US"/>
              <a:t>There are 4 major subcategories of nonprofit organizations: </a:t>
            </a:r>
          </a:p>
          <a:p>
            <a:pPr marL="228600" indent="-228600">
              <a:buFontTx/>
              <a:buAutoNum type="arabicParenR"/>
            </a:pPr>
            <a:r>
              <a:rPr lang="en-US" altLang="en-US"/>
              <a:t>Charities: organizations that show broad public support, rather than funding from an individual source (ex. Hospitals, museums, private schools)</a:t>
            </a:r>
          </a:p>
          <a:p>
            <a:pPr marL="228600" indent="-228600">
              <a:buFontTx/>
              <a:buAutoNum type="arabicParenR"/>
            </a:pPr>
            <a:r>
              <a:rPr lang="en-US" altLang="en-US"/>
              <a:t>Foundations: highly regulated nonprofit organizations, required to make grants equal to at least 5% of their investment assets each year (ex. The Ford Foundation)</a:t>
            </a:r>
          </a:p>
          <a:p>
            <a:pPr marL="228600" indent="-228600">
              <a:buFontTx/>
              <a:buAutoNum type="arabicParenR"/>
            </a:pPr>
            <a:r>
              <a:rPr lang="en-US" altLang="en-US"/>
              <a:t>Social Welfare organizations: maintain a high latitude to participate in legislative advocacy and lobbying activities (ex. National Rifle Association) </a:t>
            </a:r>
          </a:p>
          <a:p>
            <a:pPr marL="228600" indent="-228600">
              <a:buFontTx/>
              <a:buAutoNum type="arabicParenR"/>
            </a:pPr>
            <a:r>
              <a:rPr lang="en-US" altLang="en-US"/>
              <a:t>Professional &amp; Trade associations: organizations that promote the business interests of a community, profession, or industry (ex. Chambers of commerce)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1056C8-4004-4149-BC8A-42920FE02BB1}" type="slidenum">
              <a:rPr lang="en-US" altLang="en-US"/>
              <a:pPr/>
              <a:t>4</a:t>
            </a:fld>
            <a:endParaRPr lang="en-US" altLang="en-US"/>
          </a:p>
        </p:txBody>
      </p:sp>
      <p:sp>
        <p:nvSpPr>
          <p:cNvPr id="38914" name="Rectangle 2"/>
          <p:cNvSpPr>
            <a:spLocks noChangeArrowheads="1" noTextEdit="1"/>
          </p:cNvSpPr>
          <p:nvPr>
            <p:ph type="sldImg"/>
          </p:nvPr>
        </p:nvSpPr>
        <p:spPr>
          <a:ln/>
        </p:spPr>
      </p:sp>
      <p:sp>
        <p:nvSpPr>
          <p:cNvPr id="38915" name="Rectangle 3"/>
          <p:cNvSpPr>
            <a:spLocks noGrp="1" noChangeArrowheads="1"/>
          </p:cNvSpPr>
          <p:nvPr>
            <p:ph type="body" idx="1"/>
          </p:nvPr>
        </p:nvSpPr>
        <p:spPr/>
        <p:txBody>
          <a:bodyPr/>
          <a:lstStyle/>
          <a:p>
            <a:r>
              <a:rPr lang="en-US" altLang="en-US"/>
              <a:t>It is the “joint-action” characteristic that should be emphasized.  Associations are based on the notion that cooperation and the pooling of resources can bring greater returns.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1D82F7-B023-4A73-B83F-26B582F716BE}" type="slidenum">
              <a:rPr lang="en-US" altLang="en-US"/>
              <a:pPr/>
              <a:t>5</a:t>
            </a:fld>
            <a:endParaRPr lang="en-US" altLang="en-US"/>
          </a:p>
        </p:txBody>
      </p:sp>
      <p:sp>
        <p:nvSpPr>
          <p:cNvPr id="39938" name="Rectangle 2"/>
          <p:cNvSpPr>
            <a:spLocks noChangeArrowheads="1" noTextEdit="1"/>
          </p:cNvSpPr>
          <p:nvPr>
            <p:ph type="sldImg"/>
          </p:nvPr>
        </p:nvSpPr>
        <p:spPr>
          <a:ln/>
        </p:spPr>
      </p:sp>
      <p:sp>
        <p:nvSpPr>
          <p:cNvPr id="39939" name="Rectangle 3"/>
          <p:cNvSpPr>
            <a:spLocks noGrp="1" noChangeArrowheads="1"/>
          </p:cNvSpPr>
          <p:nvPr>
            <p:ph type="body" idx="1"/>
          </p:nvPr>
        </p:nvSpPr>
        <p:spPr/>
        <p:txBody>
          <a:bodyPr/>
          <a:lstStyle/>
          <a:p>
            <a:r>
              <a:rPr lang="en-US" altLang="en-US"/>
              <a:t>Early childhood associations emphasize and work to achieve all of these!  The “community of knowledge” is especially important in our field, as the spread of new research and teaching practices can be highly beneficial to the children enrolled in our programs.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8A2643-8BE7-4825-A9A2-A1F983BA2781}" type="slidenum">
              <a:rPr lang="en-US" altLang="en-US"/>
              <a:pPr/>
              <a:t>6</a:t>
            </a:fld>
            <a:endParaRPr lang="en-US" altLang="en-US"/>
          </a:p>
        </p:txBody>
      </p:sp>
      <p:sp>
        <p:nvSpPr>
          <p:cNvPr id="40962" name="Rectangle 2"/>
          <p:cNvSpPr>
            <a:spLocks noChangeArrowheads="1" noTextEdit="1"/>
          </p:cNvSpPr>
          <p:nvPr>
            <p:ph type="sldImg"/>
          </p:nvPr>
        </p:nvSpPr>
        <p:spPr>
          <a:ln/>
        </p:spPr>
      </p:sp>
      <p:sp>
        <p:nvSpPr>
          <p:cNvPr id="40963" name="Rectangle 3"/>
          <p:cNvSpPr>
            <a:spLocks noGrp="1" noChangeArrowheads="1"/>
          </p:cNvSpPr>
          <p:nvPr>
            <p:ph type="body" idx="1"/>
          </p:nvPr>
        </p:nvSpPr>
        <p:spPr/>
        <p:txBody>
          <a:bodyPr/>
          <a:lstStyle/>
          <a:p>
            <a:r>
              <a:rPr lang="en-US" altLang="en-US"/>
              <a:t>Discussion questions will appear throughout this presentation, intended for use by instructors to keep the audience involved and participating in the training seminar.  However, instructors may choose to present all of the information first, then break into groups to answer the discussion questions at the end of the presentation.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7A4BB3-FE79-4DC2-A306-8E96C15B12FE}" type="slidenum">
              <a:rPr lang="en-US" altLang="en-US"/>
              <a:pPr/>
              <a:t>7</a:t>
            </a:fld>
            <a:endParaRPr lang="en-US" altLang="en-US"/>
          </a:p>
        </p:txBody>
      </p:sp>
      <p:sp>
        <p:nvSpPr>
          <p:cNvPr id="41986" name="Rectangle 2"/>
          <p:cNvSpPr>
            <a:spLocks noChangeArrowheads="1" noTextEdit="1"/>
          </p:cNvSpPr>
          <p:nvPr>
            <p:ph type="sldImg"/>
          </p:nvPr>
        </p:nvSpPr>
        <p:spPr>
          <a:ln/>
        </p:spPr>
      </p:sp>
      <p:sp>
        <p:nvSpPr>
          <p:cNvPr id="41987" name="Rectangle 3"/>
          <p:cNvSpPr>
            <a:spLocks noGrp="1" noChangeArrowheads="1"/>
          </p:cNvSpPr>
          <p:nvPr>
            <p:ph type="body" idx="1"/>
          </p:nvPr>
        </p:nvSpPr>
        <p:spPr/>
        <p:txBody>
          <a:bodyPr/>
          <a:lstStyle/>
          <a:p>
            <a:pPr>
              <a:buFontTx/>
              <a:buChar char="•"/>
            </a:pPr>
            <a:r>
              <a:rPr lang="en-US" altLang="en-US"/>
              <a:t>Mission Driven: Nonprofits are organized around a mission whose significance is central to their work. </a:t>
            </a:r>
          </a:p>
          <a:p>
            <a:pPr>
              <a:buFontTx/>
              <a:buChar char="•"/>
            </a:pPr>
            <a:r>
              <a:rPr lang="en-US" altLang="en-US"/>
              <a:t>Limited Resources: Nonprofits often operate with limited financial resources, work within tough financial and time constraints, and many take on short-term projects according to political or foundation grant cycles. </a:t>
            </a:r>
          </a:p>
          <a:p>
            <a:pPr>
              <a:buFontTx/>
              <a:buChar char="•"/>
            </a:pPr>
            <a:r>
              <a:rPr lang="en-US" altLang="en-US"/>
              <a:t>Inter-Organizational Relationships: People who work in nonprofits are often tightly networked with individuals working in other nonprofits, collaborating on projects, sharing funding, or working with a similar clientele. </a:t>
            </a:r>
          </a:p>
          <a:p>
            <a:pPr>
              <a:buFontTx/>
              <a:buChar char="•"/>
            </a:pPr>
            <a:r>
              <a:rPr lang="en-US" altLang="en-US"/>
              <a:t>Multiple Stakeholders: Nonprofits consist of and serve many different constituencies.  External constituents may include the public, members, funders, or government agencies.  Internal constituencies include board members and staff.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10F0FA-5054-4B30-A137-25E30DA45540}" type="slidenum">
              <a:rPr lang="en-US" altLang="en-US"/>
              <a:pPr/>
              <a:t>8</a:t>
            </a:fld>
            <a:endParaRPr lang="en-US" altLang="en-US"/>
          </a:p>
        </p:txBody>
      </p:sp>
      <p:sp>
        <p:nvSpPr>
          <p:cNvPr id="43010" name="Rectangle 1026"/>
          <p:cNvSpPr>
            <a:spLocks noChangeArrowheads="1" noTextEdit="1"/>
          </p:cNvSpPr>
          <p:nvPr>
            <p:ph type="sldImg"/>
          </p:nvPr>
        </p:nvSpPr>
        <p:spPr>
          <a:ln/>
        </p:spPr>
      </p:sp>
      <p:sp>
        <p:nvSpPr>
          <p:cNvPr id="43011" name="Rectangle 1027"/>
          <p:cNvSpPr>
            <a:spLocks noGrp="1" noChangeArrowheads="1"/>
          </p:cNvSpPr>
          <p:nvPr>
            <p:ph type="body" idx="1"/>
          </p:nvPr>
        </p:nvSpPr>
        <p:spPr/>
        <p:txBody>
          <a:bodyPr/>
          <a:lstStyle/>
          <a:p>
            <a:r>
              <a:rPr lang="en-US" altLang="en-US"/>
              <a:t>If possible, this discussion is most effective if the instructor has a space to write responses from the seminar participants as they brainstorm, then work as a group to clearly define these characteristics as they apply to the organization at hand as clearly and concisely as possible.  Participants should emerge from this discussion with the ability to clearly describe each of these facets of their organization.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FB0FDE-BB3D-489C-8721-34EDEF3D7FD8}" type="slidenum">
              <a:rPr lang="en-US" altLang="en-US"/>
              <a:pPr/>
              <a:t>9</a:t>
            </a:fld>
            <a:endParaRPr lang="en-US" altLang="en-US"/>
          </a:p>
        </p:txBody>
      </p:sp>
      <p:sp>
        <p:nvSpPr>
          <p:cNvPr id="44034" name="Rectangle 2"/>
          <p:cNvSpPr>
            <a:spLocks noChangeArrowheads="1" noTextEdit="1"/>
          </p:cNvSpPr>
          <p:nvPr>
            <p:ph type="sldImg"/>
          </p:nvPr>
        </p:nvSpPr>
        <p:spPr>
          <a:ln/>
        </p:spPr>
      </p:sp>
      <p:sp>
        <p:nvSpPr>
          <p:cNvPr id="44035" name="Rectangle 3"/>
          <p:cNvSpPr>
            <a:spLocks noGrp="1" noChangeArrowheads="1"/>
          </p:cNvSpPr>
          <p:nvPr>
            <p:ph type="body" idx="1"/>
          </p:nvPr>
        </p:nvSpPr>
        <p:spPr/>
        <p:txBody>
          <a:bodyPr/>
          <a:lstStyle/>
          <a:p>
            <a:r>
              <a:rPr lang="en-US" altLang="en-US"/>
              <a:t>The next seven slides list and describe what are widely identified as the primary duties of associations and nonprofit organizations.  The instructor should ask participants to think through the ways in which their association carries out the duties as each one is defined and explained.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ltLang="en-US"/>
          </a:p>
        </p:txBody>
      </p:sp>
      <p:sp>
        <p:nvSpPr>
          <p:cNvPr id="19" name="Footer Placeholder 18"/>
          <p:cNvSpPr>
            <a:spLocks noGrp="1"/>
          </p:cNvSpPr>
          <p:nvPr>
            <p:ph type="ftr" sz="quarter" idx="11"/>
          </p:nvPr>
        </p:nvSpPr>
        <p:spPr/>
        <p:txBody>
          <a:bodyPr/>
          <a:lstStyle/>
          <a:p>
            <a:endParaRPr lang="en-US" altLang="en-US"/>
          </a:p>
        </p:txBody>
      </p:sp>
      <p:sp>
        <p:nvSpPr>
          <p:cNvPr id="27" name="Slide Number Placeholder 26"/>
          <p:cNvSpPr>
            <a:spLocks noGrp="1"/>
          </p:cNvSpPr>
          <p:nvPr>
            <p:ph type="sldNum" sz="quarter" idx="12"/>
          </p:nvPr>
        </p:nvSpPr>
        <p:spPr/>
        <p:txBody>
          <a:bodyPr/>
          <a:lstStyle/>
          <a:p>
            <a:fld id="{B196ADF3-925C-4348-B37C-3DD05D741AC1}"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A33E6AD7-C48B-482C-A8D0-8913FB7DD12E}"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05F6ED8-07BB-47D3-A167-96349E142DDB}"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EE3DF72-5374-4CBB-99B2-0D432F1BCAAD}" type="slidenum">
              <a:rPr lang="en-US" altLang="en-US" smtClean="0"/>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825A5171-38CB-41F8-A1E5-5B58AE404393}"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F5B6FF5C-F9F6-4DB6-B4C2-CB9AE38CCD68}" type="slidenum">
              <a:rPr lang="en-US" altLang="en-US" smtClean="0"/>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7C6B941F-0EA9-4AE5-B8EF-AFB7DC1F4970}" type="slidenum">
              <a:rPr lang="en-US" altLang="en-US" smtClean="0"/>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07E00782-7AD8-4858-B7F8-F668AE9043E8}" type="slidenum">
              <a:rPr lang="en-US" altLang="en-US" smtClean="0"/>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0867A6EF-BB85-4E17-B1FA-6810C862428F}"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4B86F3DE-CCBC-4D85-BDA2-B81BC255DB09}" type="slidenum">
              <a:rPr lang="en-US" altLang="en-US" smtClean="0"/>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a:xfrm>
            <a:off x="8077200" y="6356350"/>
            <a:ext cx="609600" cy="365125"/>
          </a:xfrm>
        </p:spPr>
        <p:txBody>
          <a:bodyPr/>
          <a:lstStyle/>
          <a:p>
            <a:fld id="{AFDC56AE-A329-4578-8939-B0D678C046F0}" type="slidenum">
              <a:rPr lang="en-US" altLang="en-US" smtClean="0"/>
              <a:pPr/>
              <a:t>‹#›</a:t>
            </a:fld>
            <a:endParaRPr lang="en-US"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84B422D-9785-4439-8F21-032210B4F363}" type="slidenum">
              <a:rPr lang="en-US" altLang="en-US" smtClean="0"/>
              <a:pPr/>
              <a:t>‹#›</a:t>
            </a:fld>
            <a:endParaRPr lang="en-US"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boardsourc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normAutofit fontScale="90000"/>
          </a:bodyPr>
          <a:lstStyle/>
          <a:p>
            <a:r>
              <a:rPr lang="en-US" altLang="en-US" dirty="0" smtClean="0">
                <a:solidFill>
                  <a:schemeClr val="tx1"/>
                </a:solidFill>
              </a:rPr>
              <a:t>Board Training Kits:</a:t>
            </a:r>
            <a:r>
              <a:rPr lang="en-US" altLang="en-US" dirty="0">
                <a:solidFill>
                  <a:schemeClr val="tx1"/>
                </a:solidFill>
              </a:rPr>
              <a:t/>
            </a:r>
            <a:br>
              <a:rPr lang="en-US" altLang="en-US" dirty="0">
                <a:solidFill>
                  <a:schemeClr val="tx1"/>
                </a:solidFill>
              </a:rPr>
            </a:br>
            <a:r>
              <a:rPr lang="en-US" altLang="en-US" dirty="0" smtClean="0">
                <a:solidFill>
                  <a:schemeClr val="tx1"/>
                </a:solidFill>
              </a:rPr>
              <a:t>#1 Associations </a:t>
            </a:r>
            <a:r>
              <a:rPr lang="en-US" altLang="en-US" dirty="0">
                <a:solidFill>
                  <a:schemeClr val="tx1"/>
                </a:solidFill>
              </a:rPr>
              <a:t>&amp; Non-Profit Organizations – The Basics</a:t>
            </a:r>
            <a:r>
              <a:rPr lang="en-US" altLang="en-US" dirty="0"/>
              <a:t> </a:t>
            </a:r>
          </a:p>
        </p:txBody>
      </p:sp>
      <p:sp>
        <p:nvSpPr>
          <p:cNvPr id="2051" name="Rectangle 3"/>
          <p:cNvSpPr>
            <a:spLocks noGrp="1" noChangeArrowheads="1"/>
          </p:cNvSpPr>
          <p:nvPr>
            <p:ph type="subTitle" idx="1"/>
          </p:nvPr>
        </p:nvSpPr>
        <p:spPr>
          <a:xfrm>
            <a:off x="1371600" y="4800600"/>
            <a:ext cx="6400800" cy="914400"/>
          </a:xfrm>
        </p:spPr>
        <p:txBody>
          <a:bodyPr>
            <a:normAutofit fontScale="92500" lnSpcReduction="10000"/>
          </a:bodyPr>
          <a:lstStyle/>
          <a:p>
            <a:r>
              <a:rPr lang="en-US" altLang="en-US" sz="2800"/>
              <a:t>Presented by the </a:t>
            </a:r>
          </a:p>
          <a:p>
            <a:r>
              <a:rPr lang="en-US" altLang="en-US" sz="2800"/>
              <a:t>Southern Early Childhood Association</a:t>
            </a:r>
            <a:r>
              <a:rPr lang="en-US" altLang="en-US"/>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p:txBody>
          <a:bodyPr/>
          <a:lstStyle/>
          <a:p>
            <a:r>
              <a:rPr lang="en-US" altLang="en-US">
                <a:solidFill>
                  <a:schemeClr val="tx1"/>
                </a:solidFill>
              </a:rPr>
              <a:t>Accounting </a:t>
            </a:r>
          </a:p>
        </p:txBody>
      </p:sp>
      <p:sp>
        <p:nvSpPr>
          <p:cNvPr id="25603" name="Rectangle 1027"/>
          <p:cNvSpPr>
            <a:spLocks noGrp="1" noChangeArrowheads="1"/>
          </p:cNvSpPr>
          <p:nvPr>
            <p:ph idx="1"/>
          </p:nvPr>
        </p:nvSpPr>
        <p:spPr/>
        <p:txBody>
          <a:bodyPr/>
          <a:lstStyle/>
          <a:p>
            <a:pPr>
              <a:buFontTx/>
              <a:buNone/>
            </a:pPr>
            <a:r>
              <a:rPr lang="en-US" altLang="en-US"/>
              <a:t>Collect, compile, and disseminate financial data that enable members to measure their own levels of activity against the levels of activity recorded for their entire industry or profession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a:solidFill>
                  <a:schemeClr val="tx1"/>
                </a:solidFill>
              </a:rPr>
              <a:t>Advertising &amp; Marketing </a:t>
            </a:r>
          </a:p>
        </p:txBody>
      </p:sp>
      <p:sp>
        <p:nvSpPr>
          <p:cNvPr id="26627" name="Rectangle 3"/>
          <p:cNvSpPr>
            <a:spLocks noGrp="1" noChangeArrowheads="1"/>
          </p:cNvSpPr>
          <p:nvPr>
            <p:ph idx="1"/>
          </p:nvPr>
        </p:nvSpPr>
        <p:spPr/>
        <p:txBody>
          <a:bodyPr/>
          <a:lstStyle/>
          <a:p>
            <a:r>
              <a:rPr lang="en-US" altLang="en-US"/>
              <a:t>Directly or indirectly promote products and services offered by association members</a:t>
            </a:r>
          </a:p>
          <a:p>
            <a:r>
              <a:rPr lang="en-US" altLang="en-US"/>
              <a:t>Assist members through market research and development of advertising aids for members’ use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a:solidFill>
                  <a:schemeClr val="tx1"/>
                </a:solidFill>
              </a:rPr>
              <a:t>Education </a:t>
            </a:r>
          </a:p>
        </p:txBody>
      </p:sp>
      <p:sp>
        <p:nvSpPr>
          <p:cNvPr id="28675" name="Rectangle 3"/>
          <p:cNvSpPr>
            <a:spLocks noGrp="1" noChangeArrowheads="1"/>
          </p:cNvSpPr>
          <p:nvPr>
            <p:ph idx="1"/>
          </p:nvPr>
        </p:nvSpPr>
        <p:spPr/>
        <p:txBody>
          <a:bodyPr/>
          <a:lstStyle/>
          <a:p>
            <a:r>
              <a:rPr lang="en-US" altLang="en-US"/>
              <a:t>Conduct conventions, seminars, and other meetings to help members acquire greater knowledge and understanding of their profession </a:t>
            </a:r>
          </a:p>
          <a:p>
            <a:r>
              <a:rPr lang="en-US" altLang="en-US"/>
              <a:t>Associations also prepare and distribute educational publications including newsletters, magazines, journals, books, manuals, etc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500" fill="hold"/>
                                        <p:tgtEl>
                                          <p:spTgt spid="286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67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a:solidFill>
                  <a:schemeClr val="tx1"/>
                </a:solidFill>
              </a:rPr>
              <a:t>Government Relations </a:t>
            </a:r>
          </a:p>
        </p:txBody>
      </p:sp>
      <p:sp>
        <p:nvSpPr>
          <p:cNvPr id="27651" name="Rectangle 3"/>
          <p:cNvSpPr>
            <a:spLocks noGrp="1" noChangeArrowheads="1"/>
          </p:cNvSpPr>
          <p:nvPr>
            <p:ph idx="1"/>
          </p:nvPr>
        </p:nvSpPr>
        <p:spPr/>
        <p:txBody>
          <a:bodyPr/>
          <a:lstStyle/>
          <a:p>
            <a:pPr>
              <a:lnSpc>
                <a:spcPct val="90000"/>
              </a:lnSpc>
            </a:pPr>
            <a:r>
              <a:rPr lang="en-US" altLang="en-US"/>
              <a:t>Influence the legislative, administrative, and judicial functions of government</a:t>
            </a:r>
          </a:p>
          <a:p>
            <a:pPr>
              <a:lnSpc>
                <a:spcPct val="90000"/>
              </a:lnSpc>
            </a:pPr>
            <a:r>
              <a:rPr lang="en-US" altLang="en-US"/>
              <a:t>Communicate information about government initiatives and requirements to members and others</a:t>
            </a:r>
          </a:p>
          <a:p>
            <a:pPr>
              <a:lnSpc>
                <a:spcPct val="90000"/>
              </a:lnSpc>
            </a:pPr>
            <a:r>
              <a:rPr lang="en-US" altLang="en-US"/>
              <a:t>Help government take informed and equitable action on behalf of members and citizens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additive="base">
                                        <p:cTn id="19"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65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solidFill>
                  <a:schemeClr val="tx1"/>
                </a:solidFill>
              </a:rPr>
              <a:t>Public Relations </a:t>
            </a:r>
          </a:p>
        </p:txBody>
      </p:sp>
      <p:sp>
        <p:nvSpPr>
          <p:cNvPr id="29699" name="Rectangle 3"/>
          <p:cNvSpPr>
            <a:spLocks noGrp="1" noChangeArrowheads="1"/>
          </p:cNvSpPr>
          <p:nvPr>
            <p:ph idx="1"/>
          </p:nvPr>
        </p:nvSpPr>
        <p:spPr/>
        <p:txBody>
          <a:bodyPr/>
          <a:lstStyle/>
          <a:p>
            <a:r>
              <a:rPr lang="en-US" altLang="en-US"/>
              <a:t>Actively acquaint users of members’ products and services with the profession they represent </a:t>
            </a:r>
          </a:p>
          <a:p>
            <a:r>
              <a:rPr lang="en-US" altLang="en-US"/>
              <a:t>Provide media and the public with information about the industry or profession </a:t>
            </a:r>
          </a:p>
          <a:p>
            <a:r>
              <a:rPr lang="en-US" altLang="en-US"/>
              <a:t>Work to ensure the public’s impressions of the constituency are the appropriate ones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9699">
                                            <p:txEl>
                                              <p:pRg st="1" end="1"/>
                                            </p:txEl>
                                          </p:spTgt>
                                        </p:tgtEl>
                                        <p:attrNameLst>
                                          <p:attrName>style.visibility</p:attrName>
                                        </p:attrNameLst>
                                      </p:cBhvr>
                                      <p:to>
                                        <p:strVal val="visible"/>
                                      </p:to>
                                    </p:set>
                                    <p:anim calcmode="lin" valueType="num">
                                      <p:cBhvr additive="base">
                                        <p:cTn id="13" dur="500" fill="hold"/>
                                        <p:tgtEl>
                                          <p:spTgt spid="296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9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9699">
                                            <p:txEl>
                                              <p:pRg st="2" end="2"/>
                                            </p:txEl>
                                          </p:spTgt>
                                        </p:tgtEl>
                                        <p:attrNameLst>
                                          <p:attrName>style.visibility</p:attrName>
                                        </p:attrNameLst>
                                      </p:cBhvr>
                                      <p:to>
                                        <p:strVal val="visible"/>
                                      </p:to>
                                    </p:set>
                                    <p:anim calcmode="lin" valueType="num">
                                      <p:cBhvr additive="base">
                                        <p:cTn id="19" dur="500" fill="hold"/>
                                        <p:tgtEl>
                                          <p:spTgt spid="2969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969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a:solidFill>
                  <a:schemeClr val="tx1"/>
                </a:solidFill>
              </a:rPr>
              <a:t>Research Projects</a:t>
            </a:r>
          </a:p>
        </p:txBody>
      </p:sp>
      <p:sp>
        <p:nvSpPr>
          <p:cNvPr id="30723" name="Rectangle 3"/>
          <p:cNvSpPr>
            <a:spLocks noGrp="1" noChangeArrowheads="1"/>
          </p:cNvSpPr>
          <p:nvPr>
            <p:ph idx="1"/>
          </p:nvPr>
        </p:nvSpPr>
        <p:spPr/>
        <p:txBody>
          <a:bodyPr/>
          <a:lstStyle/>
          <a:p>
            <a:pPr>
              <a:buFontTx/>
              <a:buNone/>
            </a:pPr>
            <a:r>
              <a:rPr lang="en-US" altLang="en-US"/>
              <a:t>Associations promote, administer, finance, and/or conduct research projects encompassing any research that might lead to new or better ways to develop or use members’ products and services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a:solidFill>
                  <a:schemeClr val="tx1"/>
                </a:solidFill>
              </a:rPr>
              <a:t>Standardization Activities </a:t>
            </a:r>
          </a:p>
        </p:txBody>
      </p:sp>
      <p:sp>
        <p:nvSpPr>
          <p:cNvPr id="31747" name="Rectangle 3"/>
          <p:cNvSpPr>
            <a:spLocks noGrp="1" noChangeArrowheads="1"/>
          </p:cNvSpPr>
          <p:nvPr>
            <p:ph idx="1"/>
          </p:nvPr>
        </p:nvSpPr>
        <p:spPr/>
        <p:txBody>
          <a:bodyPr/>
          <a:lstStyle/>
          <a:p>
            <a:pPr>
              <a:buFontTx/>
              <a:buNone/>
            </a:pPr>
            <a:r>
              <a:rPr lang="en-US" altLang="en-US"/>
              <a:t>Establish criteria across a profession for evaluating and assessing member programs and performance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a:solidFill>
                  <a:schemeClr val="tx1"/>
                </a:solidFill>
              </a:rPr>
              <a:t>* DISCUSSION * </a:t>
            </a:r>
          </a:p>
        </p:txBody>
      </p:sp>
      <p:sp>
        <p:nvSpPr>
          <p:cNvPr id="19459" name="Rectangle 3"/>
          <p:cNvSpPr>
            <a:spLocks noGrp="1" noChangeArrowheads="1"/>
          </p:cNvSpPr>
          <p:nvPr>
            <p:ph idx="1"/>
          </p:nvPr>
        </p:nvSpPr>
        <p:spPr/>
        <p:txBody>
          <a:bodyPr/>
          <a:lstStyle/>
          <a:p>
            <a:pPr>
              <a:buFontTx/>
              <a:buNone/>
            </a:pPr>
            <a:r>
              <a:rPr lang="en-US" altLang="en-US"/>
              <a:t>Based on the list of activities we’ve just described, what activities does your association perform, and who is responsible for ensuring that each is completed in an adequate and timely manner?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a:solidFill>
                  <a:schemeClr val="tx1"/>
                </a:solidFill>
              </a:rPr>
              <a:t>* DISCUSSION *</a:t>
            </a:r>
            <a:r>
              <a:rPr lang="en-US" altLang="en-US"/>
              <a:t> </a:t>
            </a:r>
          </a:p>
        </p:txBody>
      </p:sp>
      <p:sp>
        <p:nvSpPr>
          <p:cNvPr id="20483" name="Rectangle 3"/>
          <p:cNvSpPr>
            <a:spLocks noGrp="1" noChangeArrowheads="1"/>
          </p:cNvSpPr>
          <p:nvPr>
            <p:ph idx="1"/>
          </p:nvPr>
        </p:nvSpPr>
        <p:spPr/>
        <p:txBody>
          <a:bodyPr/>
          <a:lstStyle/>
          <a:p>
            <a:pPr>
              <a:buFontTx/>
              <a:buNone/>
            </a:pPr>
            <a:r>
              <a:rPr lang="en-US" altLang="en-US"/>
              <a:t>Are there any “Duties of Associations” which you feel your organization needs to improve upon?  If so, how could these improvements be made?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685800" y="838200"/>
            <a:ext cx="7772400" cy="1524000"/>
          </a:xfrm>
        </p:spPr>
        <p:txBody>
          <a:bodyPr>
            <a:normAutofit fontScale="90000"/>
          </a:bodyPr>
          <a:lstStyle/>
          <a:p>
            <a:r>
              <a:rPr lang="en-US" altLang="en-US">
                <a:solidFill>
                  <a:schemeClr val="tx1"/>
                </a:solidFill>
              </a:rPr>
              <a:t>Can a Non-Profit Make a Profit?</a:t>
            </a:r>
          </a:p>
        </p:txBody>
      </p:sp>
      <p:sp>
        <p:nvSpPr>
          <p:cNvPr id="14339" name="Rectangle 3"/>
          <p:cNvSpPr>
            <a:spLocks noGrp="1" noChangeArrowheads="1"/>
          </p:cNvSpPr>
          <p:nvPr>
            <p:ph type="subTitle" idx="1"/>
          </p:nvPr>
        </p:nvSpPr>
        <p:spPr>
          <a:xfrm>
            <a:off x="1371600" y="2667000"/>
            <a:ext cx="6400800" cy="2971800"/>
          </a:xfrm>
        </p:spPr>
        <p:txBody>
          <a:bodyPr/>
          <a:lstStyle/>
          <a:p>
            <a:endParaRPr lang="en-US" altLang="en-US"/>
          </a:p>
          <a:p>
            <a:r>
              <a:rPr lang="en-US" altLang="en-US" sz="8000"/>
              <a:t>YES!!!!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 calcmode="lin" valueType="num">
                                      <p:cBhvr additive="base">
                                        <p:cTn id="7" dur="500"/>
                                        <p:tgtEl>
                                          <p:spTgt spid="14339">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143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a:solidFill>
                  <a:schemeClr val="tx1"/>
                </a:solidFill>
              </a:rPr>
              <a:t>Topics to be Presented…</a:t>
            </a:r>
          </a:p>
        </p:txBody>
      </p:sp>
      <p:sp>
        <p:nvSpPr>
          <p:cNvPr id="52227" name="Rectangle 3"/>
          <p:cNvSpPr>
            <a:spLocks noGrp="1" noChangeArrowheads="1"/>
          </p:cNvSpPr>
          <p:nvPr>
            <p:ph idx="1"/>
          </p:nvPr>
        </p:nvSpPr>
        <p:spPr/>
        <p:txBody>
          <a:bodyPr/>
          <a:lstStyle/>
          <a:p>
            <a:r>
              <a:rPr lang="en-US" altLang="en-US"/>
              <a:t>What is the nonprofit sector?</a:t>
            </a:r>
          </a:p>
          <a:p>
            <a:r>
              <a:rPr lang="en-US" altLang="en-US"/>
              <a:t>Definition and importance of associations </a:t>
            </a:r>
          </a:p>
          <a:p>
            <a:r>
              <a:rPr lang="en-US" altLang="en-US"/>
              <a:t>Characteristics of nonprofit organizations </a:t>
            </a:r>
          </a:p>
          <a:p>
            <a:r>
              <a:rPr lang="en-US" altLang="en-US"/>
              <a:t>Duties of associations </a:t>
            </a:r>
          </a:p>
          <a:p>
            <a:r>
              <a:rPr lang="en-US" altLang="en-US"/>
              <a:t>Can a nonprofit make a profit?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a:solidFill>
                  <a:schemeClr val="tx1"/>
                </a:solidFill>
              </a:rPr>
              <a:t>* DISCUSSION *</a:t>
            </a:r>
          </a:p>
        </p:txBody>
      </p:sp>
      <p:sp>
        <p:nvSpPr>
          <p:cNvPr id="21507" name="Rectangle 3"/>
          <p:cNvSpPr>
            <a:spLocks noGrp="1" noChangeArrowheads="1"/>
          </p:cNvSpPr>
          <p:nvPr>
            <p:ph idx="1"/>
          </p:nvPr>
        </p:nvSpPr>
        <p:spPr/>
        <p:txBody>
          <a:bodyPr/>
          <a:lstStyle/>
          <a:p>
            <a:pPr>
              <a:buFontTx/>
              <a:buNone/>
            </a:pPr>
            <a:r>
              <a:rPr lang="en-US" altLang="en-US"/>
              <a:t>What is your association’s plan for managing profits?  Is the money being allocated in the manner envisioned by the association’s leadership?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sz="3200">
                <a:solidFill>
                  <a:schemeClr val="tx1"/>
                </a:solidFill>
              </a:rPr>
              <a:t>Resources consulted for this presentation:</a:t>
            </a:r>
          </a:p>
        </p:txBody>
      </p:sp>
      <p:sp>
        <p:nvSpPr>
          <p:cNvPr id="33795" name="Rectangle 3"/>
          <p:cNvSpPr>
            <a:spLocks noGrp="1" noChangeArrowheads="1"/>
          </p:cNvSpPr>
          <p:nvPr>
            <p:ph idx="1"/>
          </p:nvPr>
        </p:nvSpPr>
        <p:spPr/>
        <p:txBody>
          <a:bodyPr/>
          <a:lstStyle/>
          <a:p>
            <a:r>
              <a:rPr lang="en-US" altLang="en-US"/>
              <a:t>Bay Area Non-Profit Job Search Organization (BANJO) </a:t>
            </a:r>
          </a:p>
          <a:p>
            <a:r>
              <a:rPr lang="en-US" altLang="en-US">
                <a:hlinkClick r:id="rId3"/>
              </a:rPr>
              <a:t>www.BoardSource.org</a:t>
            </a:r>
            <a:r>
              <a:rPr lang="en-US" altLang="en-US"/>
              <a:t> </a:t>
            </a:r>
          </a:p>
          <a:p>
            <a:r>
              <a:rPr lang="en-US" altLang="en-US"/>
              <a:t>Jerald Jacobs. </a:t>
            </a:r>
            <a:r>
              <a:rPr lang="en-US" altLang="en-US" u="sng"/>
              <a:t>Association Law Handbook</a:t>
            </a:r>
            <a:r>
              <a:rPr lang="en-US" altLang="en-US"/>
              <a:t>. 3</a:t>
            </a:r>
            <a:r>
              <a:rPr lang="en-US" altLang="en-US" baseline="30000"/>
              <a:t>rd</a:t>
            </a:r>
            <a:r>
              <a:rPr lang="en-US" altLang="en-US"/>
              <a:t> Edition. Washington, DC: American Society of Association Executives, 1996.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685800" y="2286000"/>
            <a:ext cx="7772400" cy="1143000"/>
          </a:xfrm>
        </p:spPr>
        <p:txBody>
          <a:bodyPr>
            <a:normAutofit fontScale="90000"/>
          </a:bodyPr>
          <a:lstStyle/>
          <a:p>
            <a:r>
              <a:rPr lang="en-US" altLang="en-US">
                <a:solidFill>
                  <a:schemeClr val="tx1"/>
                </a:solidFill>
              </a:rPr>
              <a:t>Any final thoughts or questions?</a:t>
            </a:r>
            <a:r>
              <a:rPr lang="en-US" altLang="en-US"/>
              <a:t> </a:t>
            </a:r>
          </a:p>
        </p:txBody>
      </p:sp>
      <p:sp>
        <p:nvSpPr>
          <p:cNvPr id="22531" name="Rectangle 3"/>
          <p:cNvSpPr>
            <a:spLocks noGrp="1" noChangeArrowheads="1"/>
          </p:cNvSpPr>
          <p:nvPr>
            <p:ph type="subTitle" idx="1"/>
          </p:nvPr>
        </p:nvSpPr>
        <p:spPr/>
        <p:txBody>
          <a:bodyPr/>
          <a:lstStyle/>
          <a:p>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a:solidFill>
                  <a:schemeClr val="tx1"/>
                </a:solidFill>
              </a:rPr>
              <a:t>What is the Non-Profit Sector?</a:t>
            </a:r>
            <a:r>
              <a:rPr lang="en-US" altLang="en-US"/>
              <a:t> </a:t>
            </a:r>
          </a:p>
        </p:txBody>
      </p:sp>
      <p:sp>
        <p:nvSpPr>
          <p:cNvPr id="3075" name="Rectangle 3"/>
          <p:cNvSpPr>
            <a:spLocks noGrp="1" noChangeArrowheads="1"/>
          </p:cNvSpPr>
          <p:nvPr>
            <p:ph idx="1"/>
          </p:nvPr>
        </p:nvSpPr>
        <p:spPr/>
        <p:txBody>
          <a:bodyPr/>
          <a:lstStyle/>
          <a:p>
            <a:pPr>
              <a:lnSpc>
                <a:spcPct val="90000"/>
              </a:lnSpc>
            </a:pPr>
            <a:r>
              <a:rPr lang="en-US" altLang="en-US"/>
              <a:t>Institutions that are neither government nor business</a:t>
            </a:r>
          </a:p>
          <a:p>
            <a:pPr>
              <a:lnSpc>
                <a:spcPct val="90000"/>
              </a:lnSpc>
            </a:pPr>
            <a:r>
              <a:rPr lang="en-US" altLang="en-US"/>
              <a:t>Dedicated to a specific mission </a:t>
            </a:r>
          </a:p>
          <a:p>
            <a:pPr>
              <a:lnSpc>
                <a:spcPct val="90000"/>
              </a:lnSpc>
            </a:pPr>
            <a:r>
              <a:rPr lang="en-US" altLang="en-US"/>
              <a:t>Exist to advance a policy position or serve others, not earn a profit </a:t>
            </a:r>
          </a:p>
          <a:p>
            <a:pPr>
              <a:lnSpc>
                <a:spcPct val="90000"/>
              </a:lnSpc>
            </a:pPr>
            <a:r>
              <a:rPr lang="en-US" altLang="en-US"/>
              <a:t>Subcategories: Charities, Foundations, Social welfare organizations, and Professional and trade associations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075">
                                            <p:txEl>
                                              <p:pRg st="3" end="3"/>
                                            </p:txEl>
                                          </p:spTgt>
                                        </p:tgtEl>
                                        <p:attrNameLst>
                                          <p:attrName>style.visibility</p:attrName>
                                        </p:attrNameLst>
                                      </p:cBhvr>
                                      <p:to>
                                        <p:strVal val="visible"/>
                                      </p:to>
                                    </p:set>
                                    <p:anim calcmode="lin" valueType="num">
                                      <p:cBhvr additive="base">
                                        <p:cTn id="25" dur="500" fill="hold"/>
                                        <p:tgtEl>
                                          <p:spTgt spid="307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07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81000"/>
            <a:ext cx="7772400" cy="1295400"/>
          </a:xfrm>
        </p:spPr>
        <p:txBody>
          <a:bodyPr/>
          <a:lstStyle/>
          <a:p>
            <a:r>
              <a:rPr lang="en-US" altLang="en-US" sz="5400">
                <a:solidFill>
                  <a:schemeClr val="tx1"/>
                </a:solidFill>
              </a:rPr>
              <a:t>What is an “association”?</a:t>
            </a:r>
            <a:r>
              <a:rPr lang="en-US" altLang="en-US"/>
              <a:t> </a:t>
            </a:r>
          </a:p>
        </p:txBody>
      </p:sp>
      <p:sp>
        <p:nvSpPr>
          <p:cNvPr id="4099" name="Rectangle 3"/>
          <p:cNvSpPr>
            <a:spLocks noGrp="1" noChangeArrowheads="1"/>
          </p:cNvSpPr>
          <p:nvPr>
            <p:ph type="subTitle" idx="1"/>
          </p:nvPr>
        </p:nvSpPr>
        <p:spPr>
          <a:xfrm>
            <a:off x="1371600" y="2514600"/>
            <a:ext cx="6400800" cy="3124200"/>
          </a:xfrm>
        </p:spPr>
        <p:txBody>
          <a:bodyPr/>
          <a:lstStyle/>
          <a:p>
            <a:r>
              <a:rPr lang="en-US" altLang="en-US"/>
              <a:t>Associations are “</a:t>
            </a:r>
            <a:r>
              <a:rPr lang="en-US" altLang="en-US" b="1"/>
              <a:t>joint-action</a:t>
            </a:r>
            <a:r>
              <a:rPr lang="en-US" altLang="en-US"/>
              <a:t>” organizations, based on the idea that goals common to business, professional, and community leaders can be achieved more quickly and efficiently through cooperation.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en-US" altLang="en-US">
                <a:solidFill>
                  <a:schemeClr val="tx1"/>
                </a:solidFill>
              </a:rPr>
              <a:t>Why are associations important?</a:t>
            </a:r>
          </a:p>
        </p:txBody>
      </p:sp>
      <p:sp>
        <p:nvSpPr>
          <p:cNvPr id="5123" name="Rectangle 3"/>
          <p:cNvSpPr>
            <a:spLocks noGrp="1" noChangeArrowheads="1"/>
          </p:cNvSpPr>
          <p:nvPr>
            <p:ph idx="1"/>
          </p:nvPr>
        </p:nvSpPr>
        <p:spPr/>
        <p:txBody>
          <a:bodyPr/>
          <a:lstStyle/>
          <a:p>
            <a:r>
              <a:rPr lang="en-US" altLang="en-US"/>
              <a:t>They provide members with tools to more effectively conduct their professions. </a:t>
            </a:r>
          </a:p>
          <a:p>
            <a:r>
              <a:rPr lang="en-US" altLang="en-US"/>
              <a:t>They serve as a forum for the creation and dissemination of new ideas. </a:t>
            </a:r>
          </a:p>
          <a:p>
            <a:r>
              <a:rPr lang="en-US" altLang="en-US"/>
              <a:t>They help create a “community of knowledge” for a profession.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a:solidFill>
                  <a:schemeClr val="tx1"/>
                </a:solidFill>
              </a:rPr>
              <a:t>* DISCUSSION *</a:t>
            </a:r>
          </a:p>
        </p:txBody>
      </p:sp>
      <p:sp>
        <p:nvSpPr>
          <p:cNvPr id="16387" name="Rectangle 3"/>
          <p:cNvSpPr>
            <a:spLocks noGrp="1" noChangeArrowheads="1"/>
          </p:cNvSpPr>
          <p:nvPr>
            <p:ph idx="1"/>
          </p:nvPr>
        </p:nvSpPr>
        <p:spPr/>
        <p:txBody>
          <a:bodyPr/>
          <a:lstStyle/>
          <a:p>
            <a:r>
              <a:rPr lang="en-US" altLang="en-US"/>
              <a:t>What special role in society does your association play? </a:t>
            </a:r>
          </a:p>
          <a:p>
            <a:r>
              <a:rPr lang="en-US" altLang="en-US"/>
              <a:t>Who does it serve or represent in a way that no other organization does? </a:t>
            </a:r>
          </a:p>
          <a:p>
            <a:r>
              <a:rPr lang="en-US" altLang="en-US"/>
              <a:t>What is your association’s mission?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r>
              <a:rPr lang="en-US" altLang="en-US">
                <a:solidFill>
                  <a:schemeClr val="tx1"/>
                </a:solidFill>
              </a:rPr>
              <a:t>Characteristics of Non-Profit Organizations</a:t>
            </a:r>
          </a:p>
        </p:txBody>
      </p:sp>
      <p:sp>
        <p:nvSpPr>
          <p:cNvPr id="6147" name="Rectangle 3"/>
          <p:cNvSpPr>
            <a:spLocks noGrp="1" noChangeArrowheads="1"/>
          </p:cNvSpPr>
          <p:nvPr>
            <p:ph idx="1"/>
          </p:nvPr>
        </p:nvSpPr>
        <p:spPr>
          <a:xfrm>
            <a:off x="685800" y="2743200"/>
            <a:ext cx="7772400" cy="3352800"/>
          </a:xfrm>
        </p:spPr>
        <p:txBody>
          <a:bodyPr/>
          <a:lstStyle/>
          <a:p>
            <a:r>
              <a:rPr lang="en-US" altLang="en-US"/>
              <a:t>Mission Driven</a:t>
            </a:r>
          </a:p>
          <a:p>
            <a:r>
              <a:rPr lang="en-US" altLang="en-US"/>
              <a:t>Limited Resources</a:t>
            </a:r>
          </a:p>
          <a:p>
            <a:r>
              <a:rPr lang="en-US" altLang="en-US"/>
              <a:t>Inter-Organizational Relationships </a:t>
            </a:r>
          </a:p>
          <a:p>
            <a:r>
              <a:rPr lang="en-US" altLang="en-US"/>
              <a:t>Multiple Stakeholders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up)">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up)">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up)">
                                      <p:cBhvr>
                                        <p:cTn id="17" dur="500"/>
                                        <p:tgtEl>
                                          <p:spTgt spid="61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wipe(up)">
                                      <p:cBhvr>
                                        <p:cTn id="22"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a:solidFill>
                  <a:schemeClr val="tx1"/>
                </a:solidFill>
              </a:rPr>
              <a:t>* DISCUSSION *</a:t>
            </a:r>
          </a:p>
        </p:txBody>
      </p:sp>
      <p:sp>
        <p:nvSpPr>
          <p:cNvPr id="15363" name="Rectangle 3"/>
          <p:cNvSpPr>
            <a:spLocks noGrp="1" noChangeArrowheads="1"/>
          </p:cNvSpPr>
          <p:nvPr>
            <p:ph idx="1"/>
          </p:nvPr>
        </p:nvSpPr>
        <p:spPr/>
        <p:txBody>
          <a:bodyPr/>
          <a:lstStyle/>
          <a:p>
            <a:pPr>
              <a:buFontTx/>
              <a:buNone/>
            </a:pPr>
            <a:r>
              <a:rPr lang="en-US" altLang="en-US"/>
              <a:t>How do the four main characteristics of non-profit organizations apply to your association?</a:t>
            </a:r>
          </a:p>
          <a:p>
            <a:r>
              <a:rPr lang="en-US" altLang="en-US"/>
              <a:t>Mission Driven</a:t>
            </a:r>
          </a:p>
          <a:p>
            <a:r>
              <a:rPr lang="en-US" altLang="en-US"/>
              <a:t>Limited Resources </a:t>
            </a:r>
          </a:p>
          <a:p>
            <a:r>
              <a:rPr lang="en-US" altLang="en-US"/>
              <a:t>Inter-Organizational Relationships </a:t>
            </a:r>
          </a:p>
          <a:p>
            <a:r>
              <a:rPr lang="en-US" altLang="en-US"/>
              <a:t>Multiple Stakeholders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500" fill="hold"/>
                                        <p:tgtEl>
                                          <p:spTgt spid="153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53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 calcmode="lin" valueType="num">
                                      <p:cBhvr additive="base">
                                        <p:cTn id="19" dur="500" fill="hold"/>
                                        <p:tgtEl>
                                          <p:spTgt spid="1536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53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5363">
                                            <p:txEl>
                                              <p:pRg st="3" end="3"/>
                                            </p:txEl>
                                          </p:spTgt>
                                        </p:tgtEl>
                                        <p:attrNameLst>
                                          <p:attrName>style.visibility</p:attrName>
                                        </p:attrNameLst>
                                      </p:cBhvr>
                                      <p:to>
                                        <p:strVal val="visible"/>
                                      </p:to>
                                    </p:set>
                                    <p:anim calcmode="lin" valueType="num">
                                      <p:cBhvr additive="base">
                                        <p:cTn id="25" dur="500" fill="hold"/>
                                        <p:tgtEl>
                                          <p:spTgt spid="1536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53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5363">
                                            <p:txEl>
                                              <p:pRg st="4" end="4"/>
                                            </p:txEl>
                                          </p:spTgt>
                                        </p:tgtEl>
                                        <p:attrNameLst>
                                          <p:attrName>style.visibility</p:attrName>
                                        </p:attrNameLst>
                                      </p:cBhvr>
                                      <p:to>
                                        <p:strVal val="visible"/>
                                      </p:to>
                                    </p:set>
                                    <p:anim calcmode="lin" valueType="num">
                                      <p:cBhvr additive="base">
                                        <p:cTn id="31" dur="500" fill="hold"/>
                                        <p:tgtEl>
                                          <p:spTgt spid="1536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536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5800" y="2286000"/>
            <a:ext cx="7772400" cy="1143000"/>
          </a:xfrm>
        </p:spPr>
        <p:txBody>
          <a:bodyPr/>
          <a:lstStyle/>
          <a:p>
            <a:r>
              <a:rPr lang="en-US" altLang="en-US">
                <a:solidFill>
                  <a:schemeClr val="tx1"/>
                </a:solidFill>
              </a:rPr>
              <a:t>Duties of Associations</a:t>
            </a:r>
            <a:r>
              <a:rPr lang="en-US" altLang="en-US"/>
              <a:t> </a:t>
            </a:r>
          </a:p>
        </p:txBody>
      </p:sp>
      <p:sp>
        <p:nvSpPr>
          <p:cNvPr id="18435" name="Rectangle 3"/>
          <p:cNvSpPr>
            <a:spLocks noGrp="1" noChangeArrowheads="1"/>
          </p:cNvSpPr>
          <p:nvPr>
            <p:ph type="subTitle" idx="1"/>
          </p:nvPr>
        </p:nvSpPr>
        <p:spPr/>
        <p:txBody>
          <a:bodyPr/>
          <a:lstStyle/>
          <a:p>
            <a:endParaRPr lang="en-US"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348</TotalTime>
  <Words>1541</Words>
  <Application>Microsoft Office PowerPoint</Application>
  <PresentationFormat>On-screen Show (4:3)</PresentationFormat>
  <Paragraphs>108</Paragraphs>
  <Slides>22</Slides>
  <Notes>15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22</vt:i4>
      </vt:variant>
    </vt:vector>
  </HeadingPairs>
  <TitlesOfParts>
    <vt:vector size="24" baseType="lpstr">
      <vt:lpstr>Times New Roman</vt:lpstr>
      <vt:lpstr>Flow</vt:lpstr>
      <vt:lpstr>Board Training Kits: #1 Associations &amp; Non-Profit Organizations – The Basics </vt:lpstr>
      <vt:lpstr>Topics to be Presented…</vt:lpstr>
      <vt:lpstr>What is the Non-Profit Sector? </vt:lpstr>
      <vt:lpstr>What is an “association”? </vt:lpstr>
      <vt:lpstr>Why are associations important?</vt:lpstr>
      <vt:lpstr>* DISCUSSION *</vt:lpstr>
      <vt:lpstr>Characteristics of Non-Profit Organizations</vt:lpstr>
      <vt:lpstr>* DISCUSSION *</vt:lpstr>
      <vt:lpstr>Duties of Associations </vt:lpstr>
      <vt:lpstr>Accounting </vt:lpstr>
      <vt:lpstr>Advertising &amp; Marketing </vt:lpstr>
      <vt:lpstr>Education </vt:lpstr>
      <vt:lpstr>Government Relations </vt:lpstr>
      <vt:lpstr>Public Relations </vt:lpstr>
      <vt:lpstr>Research Projects</vt:lpstr>
      <vt:lpstr>Standardization Activities </vt:lpstr>
      <vt:lpstr>* DISCUSSION * </vt:lpstr>
      <vt:lpstr>* DISCUSSION * </vt:lpstr>
      <vt:lpstr>Can a Non-Profit Make a Profit?</vt:lpstr>
      <vt:lpstr>* DISCUSSION *</vt:lpstr>
      <vt:lpstr>Resources consulted for this presentation:</vt:lpstr>
      <vt:lpstr>Any final thoughts or 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Module 1:  Associations &amp; Non-Profit Organizations – The Basics</dc:title>
  <dc:creator>Glenda Bean</dc:creator>
  <cp:lastModifiedBy>Megan</cp:lastModifiedBy>
  <cp:revision>35</cp:revision>
  <dcterms:created xsi:type="dcterms:W3CDTF">2006-03-01T18:08:56Z</dcterms:created>
  <dcterms:modified xsi:type="dcterms:W3CDTF">2016-08-15T16:05:20Z</dcterms:modified>
</cp:coreProperties>
</file>